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9720263" cy="13716000"/>
  <p:notesSz cx="6858000" cy="9144000"/>
  <p:defaultTextStyle>
    <a:defPPr marL="0" marR="0" indent="0" algn="l" defTabSz="914305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144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576" algn="ctr" defTabSz="82144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151" algn="ctr" defTabSz="82144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727" algn="ctr" defTabSz="82144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305" algn="ctr" defTabSz="82144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2880" algn="ctr" defTabSz="82144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456" algn="ctr" defTabSz="82144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032" algn="ctr" defTabSz="82144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607" algn="ctr" defTabSz="82144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438" autoAdjust="0"/>
  </p:normalViewPr>
  <p:slideViewPr>
    <p:cSldViewPr snapToGrid="0">
      <p:cViewPr>
        <p:scale>
          <a:sx n="66" d="100"/>
          <a:sy n="66" d="100"/>
        </p:scale>
        <p:origin x="-618" y="144"/>
      </p:cViewPr>
      <p:guideLst>
        <p:guide orient="horz" pos="4320"/>
        <p:guide pos="3061"/>
      </p:guideLst>
    </p:cSldViewPr>
  </p:slideViewPr>
  <p:notesTextViewPr>
    <p:cViewPr>
      <p:scale>
        <a:sx n="1" d="1"/>
        <a:sy n="1" d="1"/>
      </p:scale>
      <p:origin x="0" y="24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2214563" y="685800"/>
            <a:ext cx="2428875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151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576" defTabSz="457151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151" defTabSz="457151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727" defTabSz="457151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305" defTabSz="457151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2880" defTabSz="457151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456" defTabSz="457151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032" defTabSz="457151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607" defTabSz="457151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및 부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텍스트"/>
          <p:cNvSpPr txBox="1">
            <a:spLocks noGrp="1"/>
          </p:cNvSpPr>
          <p:nvPr>
            <p:ph type="title"/>
          </p:nvPr>
        </p:nvSpPr>
        <p:spPr>
          <a:xfrm>
            <a:off x="1926969" y="2303864"/>
            <a:ext cx="5866331" cy="4643437"/>
          </a:xfrm>
          <a:prstGeom prst="rect">
            <a:avLst/>
          </a:prstGeom>
        </p:spPr>
        <p:txBody>
          <a:bodyPr anchor="b"/>
          <a:lstStyle/>
          <a:p>
            <a:r>
              <a:t>제목 텍스트</a:t>
            </a:r>
          </a:p>
        </p:txBody>
      </p:sp>
      <p:sp>
        <p:nvSpPr>
          <p:cNvPr id="12" name="본문 첫 번째 줄…"/>
          <p:cNvSpPr txBox="1">
            <a:spLocks noGrp="1"/>
          </p:cNvSpPr>
          <p:nvPr>
            <p:ph type="body" sz="quarter" idx="1"/>
          </p:nvPr>
        </p:nvSpPr>
        <p:spPr>
          <a:xfrm>
            <a:off x="1926969" y="7090172"/>
            <a:ext cx="5866331" cy="1589486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199"/>
            </a:lvl1pPr>
            <a:lvl2pPr marL="0" indent="0" algn="ctr">
              <a:spcBef>
                <a:spcPts val="0"/>
              </a:spcBef>
              <a:buSzTx/>
              <a:buNone/>
              <a:defRPr sz="5199"/>
            </a:lvl2pPr>
            <a:lvl3pPr marL="0" indent="0" algn="ctr">
              <a:spcBef>
                <a:spcPts val="0"/>
              </a:spcBef>
              <a:buSzTx/>
              <a:buNone/>
              <a:defRPr sz="5199"/>
            </a:lvl3pPr>
            <a:lvl4pPr marL="0" indent="0" algn="ctr">
              <a:spcBef>
                <a:spcPts val="0"/>
              </a:spcBef>
              <a:buSzTx/>
              <a:buNone/>
              <a:defRPr sz="5199"/>
            </a:lvl4pPr>
            <a:lvl5pPr marL="0" indent="0" algn="ctr">
              <a:spcBef>
                <a:spcPts val="0"/>
              </a:spcBef>
              <a:buSzTx/>
              <a:buNone/>
              <a:defRPr sz="5199"/>
            </a:lvl5pPr>
          </a:lstStyle>
          <a:p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13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사진 - 수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이미지"/>
          <p:cNvSpPr>
            <a:spLocks noGrp="1"/>
          </p:cNvSpPr>
          <p:nvPr>
            <p:ph type="pic" sz="half" idx="13"/>
          </p:nvPr>
        </p:nvSpPr>
        <p:spPr>
          <a:xfrm>
            <a:off x="2124339" y="406552"/>
            <a:ext cx="5467650" cy="914876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제목 텍스트"/>
          <p:cNvSpPr txBox="1">
            <a:spLocks noGrp="1"/>
          </p:cNvSpPr>
          <p:nvPr>
            <p:ph type="title"/>
          </p:nvPr>
        </p:nvSpPr>
        <p:spPr>
          <a:xfrm>
            <a:off x="1926969" y="9447616"/>
            <a:ext cx="5866331" cy="2000251"/>
          </a:xfrm>
          <a:prstGeom prst="rect">
            <a:avLst/>
          </a:prstGeom>
        </p:spPr>
        <p:txBody>
          <a:bodyPr anchor="b"/>
          <a:lstStyle/>
          <a:p>
            <a:r>
              <a:t>제목 텍스트</a:t>
            </a:r>
          </a:p>
        </p:txBody>
      </p:sp>
      <p:sp>
        <p:nvSpPr>
          <p:cNvPr id="22" name="본문 첫 번째 줄…"/>
          <p:cNvSpPr txBox="1">
            <a:spLocks noGrp="1"/>
          </p:cNvSpPr>
          <p:nvPr>
            <p:ph type="body" sz="quarter" idx="1"/>
          </p:nvPr>
        </p:nvSpPr>
        <p:spPr>
          <a:xfrm>
            <a:off x="1926969" y="11465718"/>
            <a:ext cx="5866331" cy="1589486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199"/>
            </a:lvl1pPr>
            <a:lvl2pPr marL="0" indent="0" algn="ctr">
              <a:spcBef>
                <a:spcPts val="0"/>
              </a:spcBef>
              <a:buSzTx/>
              <a:buNone/>
              <a:defRPr sz="5199"/>
            </a:lvl2pPr>
            <a:lvl3pPr marL="0" indent="0" algn="ctr">
              <a:spcBef>
                <a:spcPts val="0"/>
              </a:spcBef>
              <a:buSzTx/>
              <a:buNone/>
              <a:defRPr sz="5199"/>
            </a:lvl3pPr>
            <a:lvl4pPr marL="0" indent="0" algn="ctr">
              <a:spcBef>
                <a:spcPts val="0"/>
              </a:spcBef>
              <a:buSzTx/>
              <a:buNone/>
              <a:defRPr sz="5199"/>
            </a:lvl4pPr>
            <a:lvl5pPr marL="0" indent="0" algn="ctr">
              <a:spcBef>
                <a:spcPts val="0"/>
              </a:spcBef>
              <a:buSzTx/>
              <a:buNone/>
              <a:defRPr sz="5199"/>
            </a:lvl5pPr>
          </a:lstStyle>
          <a:p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23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- 가운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제목 텍스트"/>
          <p:cNvSpPr txBox="1">
            <a:spLocks noGrp="1"/>
          </p:cNvSpPr>
          <p:nvPr>
            <p:ph type="title"/>
          </p:nvPr>
        </p:nvSpPr>
        <p:spPr>
          <a:xfrm>
            <a:off x="1926969" y="4536287"/>
            <a:ext cx="5866331" cy="4643437"/>
          </a:xfrm>
          <a:prstGeom prst="rect">
            <a:avLst/>
          </a:prstGeom>
        </p:spPr>
        <p:txBody>
          <a:bodyPr/>
          <a:lstStyle/>
          <a:p>
            <a:r>
              <a:t>제목 텍스트</a:t>
            </a:r>
          </a:p>
        </p:txBody>
      </p:sp>
      <p:sp>
        <p:nvSpPr>
          <p:cNvPr id="31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사진 - 수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이미지"/>
          <p:cNvSpPr>
            <a:spLocks noGrp="1"/>
          </p:cNvSpPr>
          <p:nvPr>
            <p:ph type="pic" idx="13"/>
          </p:nvPr>
        </p:nvSpPr>
        <p:spPr>
          <a:xfrm>
            <a:off x="2484055" y="863202"/>
            <a:ext cx="6952030" cy="1162645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제목 텍스트"/>
          <p:cNvSpPr txBox="1">
            <a:spLocks noGrp="1"/>
          </p:cNvSpPr>
          <p:nvPr>
            <p:ph type="title"/>
          </p:nvPr>
        </p:nvSpPr>
        <p:spPr>
          <a:xfrm>
            <a:off x="1748985" y="892970"/>
            <a:ext cx="2990119" cy="5607845"/>
          </a:xfrm>
          <a:prstGeom prst="rect">
            <a:avLst/>
          </a:prstGeom>
        </p:spPr>
        <p:txBody>
          <a:bodyPr anchor="b"/>
          <a:lstStyle>
            <a:lvl1pPr>
              <a:defRPr sz="8402"/>
            </a:lvl1pPr>
          </a:lstStyle>
          <a:p>
            <a:r>
              <a:t>제목 텍스트</a:t>
            </a:r>
          </a:p>
        </p:txBody>
      </p:sp>
      <p:sp>
        <p:nvSpPr>
          <p:cNvPr id="40" name="본문 첫 번째 줄…"/>
          <p:cNvSpPr txBox="1">
            <a:spLocks noGrp="1"/>
          </p:cNvSpPr>
          <p:nvPr>
            <p:ph type="body" sz="quarter" idx="1"/>
          </p:nvPr>
        </p:nvSpPr>
        <p:spPr>
          <a:xfrm>
            <a:off x="1748985" y="6643687"/>
            <a:ext cx="2990119" cy="5786438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199"/>
            </a:lvl1pPr>
            <a:lvl2pPr marL="0" indent="0" algn="ctr">
              <a:spcBef>
                <a:spcPts val="0"/>
              </a:spcBef>
              <a:buSzTx/>
              <a:buNone/>
              <a:defRPr sz="5199"/>
            </a:lvl2pPr>
            <a:lvl3pPr marL="0" indent="0" algn="ctr">
              <a:spcBef>
                <a:spcPts val="0"/>
              </a:spcBef>
              <a:buSzTx/>
              <a:buNone/>
              <a:defRPr sz="5199"/>
            </a:lvl3pPr>
            <a:lvl4pPr marL="0" indent="0" algn="ctr">
              <a:spcBef>
                <a:spcPts val="0"/>
              </a:spcBef>
              <a:buSzTx/>
              <a:buNone/>
              <a:defRPr sz="5199"/>
            </a:lvl4pPr>
            <a:lvl5pPr marL="0" indent="0" algn="ctr">
              <a:spcBef>
                <a:spcPts val="0"/>
              </a:spcBef>
              <a:buSzTx/>
              <a:buNone/>
              <a:defRPr sz="5199"/>
            </a:lvl5pPr>
          </a:lstStyle>
          <a:p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41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- 상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제목 텍스트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제목 텍스트</a:t>
            </a:r>
          </a:p>
        </p:txBody>
      </p:sp>
      <p:sp>
        <p:nvSpPr>
          <p:cNvPr id="49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구분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제목 텍스트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제목 텍스트</a:t>
            </a:r>
          </a:p>
        </p:txBody>
      </p:sp>
      <p:sp>
        <p:nvSpPr>
          <p:cNvPr id="57" name="본문 첫 번째 줄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58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, 구분점 및 사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이미지"/>
          <p:cNvSpPr>
            <a:spLocks noGrp="1"/>
          </p:cNvSpPr>
          <p:nvPr>
            <p:ph type="pic" sz="half" idx="13"/>
          </p:nvPr>
        </p:nvSpPr>
        <p:spPr>
          <a:xfrm>
            <a:off x="3505679" y="3637358"/>
            <a:ext cx="5286105" cy="884039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제목 텍스트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제목 텍스트</a:t>
            </a:r>
          </a:p>
        </p:txBody>
      </p:sp>
      <p:sp>
        <p:nvSpPr>
          <p:cNvPr id="67" name="본문 첫 번째 줄…"/>
          <p:cNvSpPr txBox="1">
            <a:spLocks noGrp="1"/>
          </p:cNvSpPr>
          <p:nvPr>
            <p:ph type="body" sz="quarter" idx="1"/>
          </p:nvPr>
        </p:nvSpPr>
        <p:spPr>
          <a:xfrm>
            <a:off x="1748985" y="3643313"/>
            <a:ext cx="2990119" cy="8840392"/>
          </a:xfrm>
          <a:prstGeom prst="rect">
            <a:avLst/>
          </a:prstGeom>
        </p:spPr>
        <p:txBody>
          <a:bodyPr/>
          <a:lstStyle>
            <a:lvl1pPr marL="465386" indent="-465386">
              <a:spcBef>
                <a:spcPts val="4499"/>
              </a:spcBef>
              <a:defRPr sz="3801"/>
            </a:lvl1pPr>
            <a:lvl2pPr marL="808302" indent="-465386">
              <a:spcBef>
                <a:spcPts val="4499"/>
              </a:spcBef>
              <a:defRPr sz="3801"/>
            </a:lvl2pPr>
            <a:lvl3pPr marL="1151219" indent="-465386">
              <a:spcBef>
                <a:spcPts val="4499"/>
              </a:spcBef>
              <a:defRPr sz="3801"/>
            </a:lvl3pPr>
            <a:lvl4pPr marL="1494135" indent="-465386">
              <a:spcBef>
                <a:spcPts val="4499"/>
              </a:spcBef>
              <a:defRPr sz="3801"/>
            </a:lvl4pPr>
            <a:lvl5pPr marL="1837053" indent="-465386">
              <a:spcBef>
                <a:spcPts val="4499"/>
              </a:spcBef>
              <a:defRPr sz="3801"/>
            </a:lvl5pPr>
          </a:lstStyle>
          <a:p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68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4619387" y="13073068"/>
            <a:ext cx="477695" cy="482695"/>
          </a:xfrm>
          <a:prstGeom prst="rect">
            <a:avLst/>
          </a:prstGeom>
        </p:spPr>
        <p:txBody>
          <a:bodyPr/>
          <a:lstStyle>
            <a:lvl1pPr>
              <a:defRPr>
                <a:latin typeface="Apple SD 산돌고딕 Neo 옅은체"/>
                <a:ea typeface="Apple SD 산돌고딕 Neo 옅은체"/>
                <a:cs typeface="Apple SD 산돌고딕 Neo 옅은체"/>
                <a:sym typeface="Apple SD 산돌고딕 Neo 옅은체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구분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본문 첫 번째 줄…"/>
          <p:cNvSpPr txBox="1">
            <a:spLocks noGrp="1"/>
          </p:cNvSpPr>
          <p:nvPr>
            <p:ph type="body" idx="1"/>
          </p:nvPr>
        </p:nvSpPr>
        <p:spPr>
          <a:xfrm>
            <a:off x="1748985" y="1785938"/>
            <a:ext cx="6222298" cy="10144126"/>
          </a:xfrm>
          <a:prstGeom prst="rect">
            <a:avLst/>
          </a:prstGeom>
        </p:spPr>
        <p:txBody>
          <a:bodyPr/>
          <a:lstStyle/>
          <a:p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76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사진 - 3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이미지"/>
          <p:cNvSpPr>
            <a:spLocks noGrp="1"/>
          </p:cNvSpPr>
          <p:nvPr>
            <p:ph type="pic" sz="quarter" idx="13"/>
          </p:nvPr>
        </p:nvSpPr>
        <p:spPr>
          <a:xfrm>
            <a:off x="4959804" y="7072312"/>
            <a:ext cx="3394153" cy="567928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이미지"/>
          <p:cNvSpPr>
            <a:spLocks noGrp="1"/>
          </p:cNvSpPr>
          <p:nvPr>
            <p:ph type="pic" sz="quarter" idx="14"/>
          </p:nvPr>
        </p:nvSpPr>
        <p:spPr>
          <a:xfrm>
            <a:off x="4860133" y="1250157"/>
            <a:ext cx="3289133" cy="550069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이미지"/>
          <p:cNvSpPr>
            <a:spLocks noGrp="1"/>
          </p:cNvSpPr>
          <p:nvPr>
            <p:ph type="pic" idx="15"/>
          </p:nvPr>
        </p:nvSpPr>
        <p:spPr>
          <a:xfrm>
            <a:off x="-116280" y="1250163"/>
            <a:ext cx="6717090" cy="1123354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인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926969" y="8947548"/>
            <a:ext cx="5866331" cy="636712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–Johnny Appleseed</a:t>
            </a:r>
          </a:p>
        </p:txBody>
      </p:sp>
      <p:sp>
        <p:nvSpPr>
          <p:cNvPr id="94" name="“여기에 인용을 입력하십시오.”"/>
          <p:cNvSpPr txBox="1">
            <a:spLocks noGrp="1"/>
          </p:cNvSpPr>
          <p:nvPr>
            <p:ph type="body" sz="quarter" idx="14"/>
          </p:nvPr>
        </p:nvSpPr>
        <p:spPr>
          <a:xfrm>
            <a:off x="1926969" y="5649227"/>
            <a:ext cx="5866331" cy="156029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601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“여기에 인용을 입력하십시오.” </a:t>
            </a:r>
          </a:p>
        </p:txBody>
      </p:sp>
      <p:sp>
        <p:nvSpPr>
          <p:cNvPr id="95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사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이미지"/>
          <p:cNvSpPr>
            <a:spLocks noGrp="1"/>
          </p:cNvSpPr>
          <p:nvPr>
            <p:ph type="pic" idx="13"/>
          </p:nvPr>
        </p:nvSpPr>
        <p:spPr>
          <a:xfrm>
            <a:off x="682570" y="6"/>
            <a:ext cx="8355129" cy="1398389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빈 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텍스트"/>
          <p:cNvSpPr txBox="1">
            <a:spLocks noGrp="1"/>
          </p:cNvSpPr>
          <p:nvPr>
            <p:ph type="title"/>
          </p:nvPr>
        </p:nvSpPr>
        <p:spPr>
          <a:xfrm>
            <a:off x="1748985" y="357187"/>
            <a:ext cx="6222298" cy="30360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71437" tIns="71437" rIns="71437" bIns="71437" anchor="ctr">
            <a:normAutofit/>
          </a:bodyPr>
          <a:lstStyle/>
          <a:p>
            <a:r>
              <a:t>제목 텍스트</a:t>
            </a:r>
          </a:p>
        </p:txBody>
      </p:sp>
      <p:sp>
        <p:nvSpPr>
          <p:cNvPr id="3" name="본문 첫 번째 줄…"/>
          <p:cNvSpPr txBox="1">
            <a:spLocks noGrp="1"/>
          </p:cNvSpPr>
          <p:nvPr>
            <p:ph type="body" idx="1"/>
          </p:nvPr>
        </p:nvSpPr>
        <p:spPr>
          <a:xfrm>
            <a:off x="1748985" y="3643313"/>
            <a:ext cx="6222298" cy="8840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71437" tIns="71437" rIns="71437" bIns="71437" anchor="ctr">
            <a:normAutofit/>
          </a:bodyPr>
          <a:lstStyle/>
          <a:p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4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4609771" y="13073069"/>
            <a:ext cx="496930" cy="482695"/>
          </a:xfrm>
          <a:prstGeom prst="rect">
            <a:avLst/>
          </a:prstGeom>
          <a:ln w="12700">
            <a:miter lim="400000"/>
          </a:ln>
        </p:spPr>
        <p:txBody>
          <a:bodyPr wrap="none" lIns="71437" tIns="71437" rIns="71437" bIns="71437">
            <a:spAutoFit/>
          </a:bodyPr>
          <a:lstStyle>
            <a:lvl1pPr>
              <a:defRPr sz="2199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82157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199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82157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199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82157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199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82157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199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82157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199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82157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199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82157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199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82157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199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82157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199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11217" marR="0" indent="-611217" algn="l" defTabSz="82157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1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055737" marR="0" indent="-611217" algn="l" defTabSz="82157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1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500258" marR="0" indent="-611217" algn="l" defTabSz="82157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1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944782" marR="0" indent="-611217" algn="l" defTabSz="82157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1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389303" marR="0" indent="-611217" algn="l" defTabSz="82157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1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833824" marR="0" indent="-611217" algn="l" defTabSz="82157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1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278345" marR="0" indent="-611217" algn="l" defTabSz="82157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1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722867" marR="0" indent="-611217" algn="l" defTabSz="82157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1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167388" marR="0" indent="-611217" algn="l" defTabSz="82157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1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157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199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13" algn="ctr" defTabSz="82157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199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22" algn="ctr" defTabSz="82157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199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33" algn="ctr" defTabSz="82157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199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44" algn="ctr" defTabSz="82157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199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55" algn="ctr" defTabSz="82157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199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66" algn="ctr" defTabSz="82157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199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77" algn="ctr" defTabSz="82157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199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90" algn="ctr" defTabSz="82157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199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gchp.co.kr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="" xmlns:a16="http://schemas.microsoft.com/office/drawing/2014/main" id="{77F35A5F-C0D1-4DD0-A643-70D4095758CA}"/>
              </a:ext>
            </a:extLst>
          </p:cNvPr>
          <p:cNvGrpSpPr/>
          <p:nvPr/>
        </p:nvGrpSpPr>
        <p:grpSpPr>
          <a:xfrm>
            <a:off x="0" y="-661931"/>
            <a:ext cx="10598068" cy="14377931"/>
            <a:chOff x="5675009" y="-769898"/>
            <a:chExt cx="10598067" cy="14377931"/>
          </a:xfrm>
        </p:grpSpPr>
        <p:grpSp>
          <p:nvGrpSpPr>
            <p:cNvPr id="126" name="그룹"/>
            <p:cNvGrpSpPr/>
            <p:nvPr/>
          </p:nvGrpSpPr>
          <p:grpSpPr>
            <a:xfrm>
              <a:off x="5675009" y="-769898"/>
              <a:ext cx="4160307" cy="4093669"/>
              <a:chOff x="0" y="0"/>
              <a:chExt cx="4160305" cy="4093667"/>
            </a:xfrm>
          </p:grpSpPr>
          <p:grpSp>
            <p:nvGrpSpPr>
              <p:cNvPr id="123" name="그룹"/>
              <p:cNvGrpSpPr/>
              <p:nvPr/>
            </p:nvGrpSpPr>
            <p:grpSpPr>
              <a:xfrm>
                <a:off x="0" y="954632"/>
                <a:ext cx="4160305" cy="3139035"/>
                <a:chOff x="0" y="0"/>
                <a:chExt cx="4160304" cy="3139033"/>
              </a:xfrm>
            </p:grpSpPr>
            <p:sp>
              <p:nvSpPr>
                <p:cNvPr id="121" name="모서리가 둥근 직사각형"/>
                <p:cNvSpPr/>
                <p:nvPr/>
              </p:nvSpPr>
              <p:spPr>
                <a:xfrm>
                  <a:off x="0" y="2745010"/>
                  <a:ext cx="4160304" cy="394023"/>
                </a:xfrm>
                <a:prstGeom prst="roundRect">
                  <a:avLst>
                    <a:gd name="adj" fmla="val 36603"/>
                  </a:avLst>
                </a:prstGeom>
                <a:solidFill>
                  <a:srgbClr val="6EB04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71439" tIns="71439" rIns="71439" bIns="71439" numCol="1" anchor="ctr">
                  <a:noAutofit/>
                </a:bodyPr>
                <a:lstStyle/>
                <a:p>
                  <a:pPr>
                    <a:defRPr sz="3000" b="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  <a:sym typeface="Helvetica Neue Medium"/>
                    </a:defRPr>
                  </a:pPr>
                  <a:endParaRPr sz="3001"/>
                </a:p>
              </p:txBody>
            </p:sp>
            <p:sp>
              <p:nvSpPr>
                <p:cNvPr id="122" name="직사각형"/>
                <p:cNvSpPr/>
                <p:nvPr/>
              </p:nvSpPr>
              <p:spPr>
                <a:xfrm>
                  <a:off x="0" y="0"/>
                  <a:ext cx="4160304" cy="3130472"/>
                </a:xfrm>
                <a:prstGeom prst="rect">
                  <a:avLst/>
                </a:prstGeom>
                <a:solidFill>
                  <a:srgbClr val="6EB04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71439" tIns="71439" rIns="71439" bIns="71439" numCol="1" anchor="ctr">
                  <a:noAutofit/>
                </a:bodyPr>
                <a:lstStyle/>
                <a:p>
                  <a:pPr>
                    <a:defRPr sz="3000" b="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  <a:sym typeface="Helvetica Neue Medium"/>
                    </a:defRPr>
                  </a:pPr>
                  <a:endParaRPr sz="3001"/>
                </a:p>
              </p:txBody>
            </p:sp>
          </p:grpSp>
          <p:sp>
            <p:nvSpPr>
              <p:cNvPr id="124" name="원"/>
              <p:cNvSpPr/>
              <p:nvPr/>
            </p:nvSpPr>
            <p:spPr>
              <a:xfrm>
                <a:off x="932624" y="3918"/>
                <a:ext cx="1921242" cy="1916009"/>
              </a:xfrm>
              <a:prstGeom prst="ellipse">
                <a:avLst/>
              </a:prstGeom>
              <a:solidFill>
                <a:srgbClr val="E0555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71439" tIns="71439" rIns="71439" bIns="71439" numCol="1" anchor="ctr">
                <a:noAutofit/>
              </a:bodyPr>
              <a:lstStyle/>
              <a:p>
                <a:pPr>
                  <a:defRPr sz="3000"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  <a:endParaRPr sz="3001"/>
              </a:p>
            </p:txBody>
          </p:sp>
          <p:sp>
            <p:nvSpPr>
              <p:cNvPr id="125" name="직사각형"/>
              <p:cNvSpPr/>
              <p:nvPr/>
            </p:nvSpPr>
            <p:spPr>
              <a:xfrm>
                <a:off x="5054" y="0"/>
                <a:ext cx="4150196" cy="962769"/>
              </a:xfrm>
              <a:prstGeom prst="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71439" tIns="71439" rIns="71439" bIns="71439" numCol="1" anchor="ctr">
                <a:noAutofit/>
              </a:bodyPr>
              <a:lstStyle/>
              <a:p>
                <a:pPr>
                  <a:defRPr sz="3000"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  <a:endParaRPr sz="3001"/>
              </a:p>
            </p:txBody>
          </p:sp>
        </p:grpSp>
        <p:pic>
          <p:nvPicPr>
            <p:cNvPr id="127" name="스크린샷 2020-03-18 오후 2.14.22.png" descr="스크린샷 2020-03-18 오후 2.14.22.png"/>
            <p:cNvPicPr>
              <a:picLocks noChangeAspect="1"/>
            </p:cNvPicPr>
            <p:nvPr/>
          </p:nvPicPr>
          <p:blipFill>
            <a:blip r:embed="rId3" cstate="print"/>
            <a:srcRect l="9816" t="6079" b="243"/>
            <a:stretch>
              <a:fillRect/>
            </a:stretch>
          </p:blipFill>
          <p:spPr>
            <a:xfrm>
              <a:off x="13339318" y="682619"/>
              <a:ext cx="1031976" cy="797838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128" name="모서리가 둥근 직사각형"/>
            <p:cNvSpPr/>
            <p:nvPr/>
          </p:nvSpPr>
          <p:spPr>
            <a:xfrm>
              <a:off x="7006826" y="3870331"/>
              <a:ext cx="1145269" cy="324144"/>
            </a:xfrm>
            <a:prstGeom prst="roundRect">
              <a:avLst>
                <a:gd name="adj" fmla="val 50000"/>
              </a:avLst>
            </a:prstGeom>
            <a:solidFill>
              <a:srgbClr val="E0555B"/>
            </a:solidFill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17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1702"/>
            </a:p>
          </p:txBody>
        </p:sp>
        <p:sp>
          <p:nvSpPr>
            <p:cNvPr id="129" name="모서리가 둥근 직사각형"/>
            <p:cNvSpPr/>
            <p:nvPr/>
          </p:nvSpPr>
          <p:spPr>
            <a:xfrm>
              <a:off x="7006826" y="4280029"/>
              <a:ext cx="1145269" cy="324144"/>
            </a:xfrm>
            <a:prstGeom prst="roundRect">
              <a:avLst>
                <a:gd name="adj" fmla="val 50000"/>
              </a:avLst>
            </a:prstGeom>
            <a:solidFill>
              <a:srgbClr val="6EB043"/>
            </a:solidFill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sp>
          <p:nvSpPr>
            <p:cNvPr id="130" name="모서리가 둥근 직사각형"/>
            <p:cNvSpPr/>
            <p:nvPr/>
          </p:nvSpPr>
          <p:spPr>
            <a:xfrm>
              <a:off x="7006826" y="5099424"/>
              <a:ext cx="1145269" cy="324144"/>
            </a:xfrm>
            <a:prstGeom prst="roundRect">
              <a:avLst>
                <a:gd name="adj" fmla="val 50000"/>
              </a:avLst>
            </a:prstGeom>
            <a:solidFill>
              <a:srgbClr val="6EB043"/>
            </a:solidFill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sp>
          <p:nvSpPr>
            <p:cNvPr id="131" name="모서리가 둥근 직사각형"/>
            <p:cNvSpPr/>
            <p:nvPr/>
          </p:nvSpPr>
          <p:spPr>
            <a:xfrm>
              <a:off x="7006826" y="4689727"/>
              <a:ext cx="1145269" cy="324145"/>
            </a:xfrm>
            <a:prstGeom prst="roundRect">
              <a:avLst>
                <a:gd name="adj" fmla="val 50000"/>
              </a:avLst>
            </a:prstGeom>
            <a:solidFill>
              <a:srgbClr val="E0555B"/>
            </a:solidFill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sp>
          <p:nvSpPr>
            <p:cNvPr id="132" name="모서리가 둥근 직사각형"/>
            <p:cNvSpPr/>
            <p:nvPr/>
          </p:nvSpPr>
          <p:spPr>
            <a:xfrm>
              <a:off x="6224191" y="5642525"/>
              <a:ext cx="1145269" cy="324145"/>
            </a:xfrm>
            <a:prstGeom prst="roundRect">
              <a:avLst>
                <a:gd name="adj" fmla="val 50000"/>
              </a:avLst>
            </a:prstGeom>
            <a:solidFill>
              <a:srgbClr val="017FBA"/>
            </a:solidFill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sp>
          <p:nvSpPr>
            <p:cNvPr id="133" name="모서리가 둥근 직사각형"/>
            <p:cNvSpPr/>
            <p:nvPr/>
          </p:nvSpPr>
          <p:spPr>
            <a:xfrm>
              <a:off x="7414069" y="5642525"/>
              <a:ext cx="1145269" cy="324145"/>
            </a:xfrm>
            <a:prstGeom prst="roundRect">
              <a:avLst>
                <a:gd name="adj" fmla="val 50000"/>
              </a:avLst>
            </a:prstGeom>
            <a:solidFill>
              <a:srgbClr val="EB948B"/>
            </a:solidFill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sp>
          <p:nvSpPr>
            <p:cNvPr id="134" name="모서리가 둥근 직사각형"/>
            <p:cNvSpPr/>
            <p:nvPr/>
          </p:nvSpPr>
          <p:spPr>
            <a:xfrm>
              <a:off x="8632185" y="5642525"/>
              <a:ext cx="5915868" cy="324145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sp>
          <p:nvSpPr>
            <p:cNvPr id="135" name="모서리가 둥근 직사각형"/>
            <p:cNvSpPr/>
            <p:nvPr/>
          </p:nvSpPr>
          <p:spPr>
            <a:xfrm>
              <a:off x="8597594" y="5099424"/>
              <a:ext cx="5736299" cy="324144"/>
            </a:xfrm>
            <a:prstGeom prst="roundRect">
              <a:avLst>
                <a:gd name="adj" fmla="val 50000"/>
              </a:avLst>
            </a:prstGeom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sp>
          <p:nvSpPr>
            <p:cNvPr id="136" name="모서리가 둥근 직사각형"/>
            <p:cNvSpPr/>
            <p:nvPr/>
          </p:nvSpPr>
          <p:spPr>
            <a:xfrm>
              <a:off x="8597594" y="4689727"/>
              <a:ext cx="5736299" cy="324145"/>
            </a:xfrm>
            <a:prstGeom prst="roundRect">
              <a:avLst>
                <a:gd name="adj" fmla="val 50000"/>
              </a:avLst>
            </a:prstGeom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sp>
          <p:nvSpPr>
            <p:cNvPr id="137" name="모서리가 둥근 직사각형"/>
            <p:cNvSpPr/>
            <p:nvPr/>
          </p:nvSpPr>
          <p:spPr>
            <a:xfrm>
              <a:off x="8597594" y="4280029"/>
              <a:ext cx="5736299" cy="324144"/>
            </a:xfrm>
            <a:prstGeom prst="roundRect">
              <a:avLst>
                <a:gd name="adj" fmla="val 50000"/>
              </a:avLst>
            </a:prstGeom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sp>
          <p:nvSpPr>
            <p:cNvPr id="138" name="모서리가 둥근 직사각형"/>
            <p:cNvSpPr/>
            <p:nvPr/>
          </p:nvSpPr>
          <p:spPr>
            <a:xfrm>
              <a:off x="8597594" y="3870331"/>
              <a:ext cx="5736299" cy="324144"/>
            </a:xfrm>
            <a:prstGeom prst="roundRect">
              <a:avLst>
                <a:gd name="adj" fmla="val 50000"/>
              </a:avLst>
            </a:prstGeom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graphicFrame>
          <p:nvGraphicFramePr>
            <p:cNvPr id="139" name="표"/>
            <p:cNvGraphicFramePr/>
            <p:nvPr>
              <p:extLst>
                <p:ext uri="{D42A27DB-BD31-4B8C-83A1-F6EECF244321}">
                  <p14:modId xmlns="" xmlns:p14="http://schemas.microsoft.com/office/powerpoint/2010/main" val="1503033107"/>
                </p:ext>
              </p:extLst>
            </p:nvPr>
          </p:nvGraphicFramePr>
          <p:xfrm>
            <a:off x="6224191" y="6084029"/>
            <a:ext cx="8321274" cy="4395288"/>
          </p:xfrm>
          <a:graphic>
            <a:graphicData uri="http://schemas.openxmlformats.org/drawingml/2006/table">
              <a:tbl>
                <a:tblPr>
                  <a:tableStyleId>{EEE7283C-3CF3-47DC-8721-378D4A62B228}</a:tableStyleId>
                </a:tblPr>
                <a:tblGrid>
                  <a:gridCol w="995178">
                    <a:extLst>
                      <a:ext uri="{9D8B030D-6E8A-4147-A177-3AD203B41FA5}">
                        <a16:colId xmlns="" xmlns:a16="http://schemas.microsoft.com/office/drawing/2014/main" val="20000"/>
                      </a:ext>
                    </a:extLst>
                  </a:gridCol>
                  <a:gridCol w="1351826">
                    <a:extLst>
                      <a:ext uri="{9D8B030D-6E8A-4147-A177-3AD203B41FA5}">
                        <a16:colId xmlns="" xmlns:a16="http://schemas.microsoft.com/office/drawing/2014/main" val="20001"/>
                      </a:ext>
                    </a:extLst>
                  </a:gridCol>
                  <a:gridCol w="2652662">
                    <a:extLst>
                      <a:ext uri="{9D8B030D-6E8A-4147-A177-3AD203B41FA5}">
                        <a16:colId xmlns="" xmlns:a16="http://schemas.microsoft.com/office/drawing/2014/main" val="20002"/>
                      </a:ext>
                    </a:extLst>
                  </a:gridCol>
                  <a:gridCol w="3321609">
                    <a:extLst>
                      <a:ext uri="{9D8B030D-6E8A-4147-A177-3AD203B41FA5}">
                        <a16:colId xmlns="" xmlns:a16="http://schemas.microsoft.com/office/drawing/2014/main" val="20003"/>
                      </a:ext>
                    </a:extLst>
                  </a:gridCol>
                </a:tblGrid>
                <a:tr h="366274">
                  <a:tc rowSpan="2">
                    <a:txBody>
                      <a:bodyPr/>
                      <a:lstStyle/>
                      <a:p>
                        <a:pPr defTabSz="914400">
                          <a:defRPr sz="1800"/>
                        </a:pPr>
                        <a:r>
                          <a:rPr lang="en-US" altLang="ko-KR" sz="1600" baseline="0" dirty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4</a:t>
                        </a:r>
                        <a:r>
                          <a:rPr lang="ko-KR" altLang="en-US" sz="1600" baseline="0" dirty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월 </a:t>
                        </a:r>
                        <a:r>
                          <a:rPr lang="en-US" altLang="ko-KR"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15</a:t>
                        </a:r>
                        <a:r>
                          <a:rPr lang="ko-KR" altLang="en-US"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일</a:t>
                        </a:r>
                        <a:endParaRPr sz="1600" baseline="0" dirty="0">
                          <a:latin typeface="서울한강체 M" panose="02020503020101020101" pitchFamily="18" charset="-127"/>
                          <a:ea typeface="서울한강체 M" panose="02020503020101020101" pitchFamily="18" charset="-127"/>
                          <a:cs typeface="Arial" panose="020B0604020202020204" pitchFamily="34" charset="0"/>
                        </a:endParaRPr>
                      </a:p>
                    </a:txBody>
                    <a:tcPr marL="50800" marR="50800" marT="50800" marB="50800" anchor="ctr" horzOverflow="overflow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AEDCAD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en-US" altLang="ko-KR" sz="1300" b="0" i="0" u="none" strike="noStrike" baseline="0" dirty="0" smtClean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14:00-14:40 </a:t>
                        </a:r>
                        <a:endParaRPr lang="en-US" altLang="ko-KR" sz="13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서울한강체 M" panose="02020503020101020101" pitchFamily="18" charset="-127"/>
                          <a:ea typeface="서울한강체 M" panose="02020503020101020101" pitchFamily="18" charset="-127"/>
                          <a:cs typeface="Arial" panose="020B0604020202020204" pitchFamily="34" charset="0"/>
                        </a:endParaRP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ko-KR" altLang="en-US" sz="1800" b="1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개강식 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 fontAlgn="ctr"/>
                        <a:r>
                          <a:rPr lang="ko-KR" altLang="en-US" sz="1600" b="1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과천회관</a:t>
                        </a:r>
                        <a:r>
                          <a:rPr lang="en-US" altLang="ko-KR" sz="1600" b="1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3</a:t>
                        </a:r>
                        <a:r>
                          <a:rPr lang="ko-KR" altLang="en-US" sz="1600" b="1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층 </a:t>
                        </a:r>
                        <a:r>
                          <a:rPr lang="en-US" altLang="ko-KR" sz="1600" b="1" i="0" u="none" strike="noStrike" baseline="0" dirty="0" smtClean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(</a:t>
                        </a:r>
                        <a:r>
                          <a:rPr lang="ko-KR" altLang="en-US" sz="1600" b="1" i="0" u="none" strike="noStrike" baseline="0" dirty="0" smtClean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호스피스 교육장</a:t>
                        </a:r>
                        <a:r>
                          <a:rPr lang="en-US" altLang="ko-KR" sz="1600" b="1" i="0" u="none" strike="noStrike" baseline="0" dirty="0" smtClean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)</a:t>
                        </a:r>
                        <a:endParaRPr lang="ko-KR" altLang="en-US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서울한강체 M" panose="02020503020101020101" pitchFamily="18" charset="-127"/>
                          <a:ea typeface="서울한강체 M" panose="02020503020101020101" pitchFamily="18" charset="-127"/>
                        </a:endParaRPr>
                      </a:p>
                    </a:txBody>
                    <a:tcPr marL="72000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extLst>
                    <a:ext uri="{0D108BD9-81ED-4DB2-BD59-A6C34878D82A}">
                      <a16:rowId xmlns="" xmlns:a16="http://schemas.microsoft.com/office/drawing/2014/main" val="10000"/>
                    </a:ext>
                  </a:extLst>
                </a:tr>
                <a:tr h="366274">
                  <a:tc vMerge="1">
                    <a:txBody>
                      <a:bodyPr/>
                      <a:lstStyle/>
                      <a:p>
                        <a:endParaRPr lang="ko-KR"/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en-US" altLang="ko-KR" sz="1300" b="0" i="0" u="none" strike="noStrike" baseline="0" dirty="0" smtClean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14:40-17:00</a:t>
                        </a:r>
                        <a:endParaRPr lang="en-US" altLang="ko-KR" sz="13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서울한강체 M" panose="02020503020101020101" pitchFamily="18" charset="-127"/>
                          <a:ea typeface="서울한강체 M" panose="02020503020101020101" pitchFamily="18" charset="-127"/>
                          <a:cs typeface="Arial" panose="020B0604020202020204" pitchFamily="34" charset="0"/>
                        </a:endParaRP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ko-KR" altLang="en-US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통합의학적 암 치료 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 fontAlgn="ctr"/>
                        <a:r>
                          <a:rPr lang="ko-KR" altLang="en-US" sz="1300" b="0" i="0" u="none" strike="noStrike" baseline="0" dirty="0" err="1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김태식박사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(</a:t>
                        </a:r>
                        <a:r>
                          <a:rPr lang="ko-KR" altLang="en-US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군포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G</a:t>
                        </a:r>
                        <a:r>
                          <a:rPr lang="ko-KR" altLang="en-US" sz="1300" b="0" i="0" u="none" strike="noStrike" baseline="0" dirty="0" err="1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샘병원</a:t>
                        </a:r>
                        <a:r>
                          <a:rPr lang="ko-KR" altLang="en-US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 암센터고문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)</a:t>
                        </a:r>
                      </a:p>
                    </a:txBody>
                    <a:tcPr marL="72000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extLst>
                    <a:ext uri="{0D108BD9-81ED-4DB2-BD59-A6C34878D82A}">
                      <a16:rowId xmlns="" xmlns:a16="http://schemas.microsoft.com/office/drawing/2014/main" val="10001"/>
                    </a:ext>
                  </a:extLst>
                </a:tr>
                <a:tr h="366274">
                  <a:tc rowSpan="2">
                    <a:txBody>
                      <a:bodyPr/>
                      <a:lstStyle/>
                      <a:p>
                        <a:pPr defTabSz="914400">
                          <a:defRPr sz="1800"/>
                        </a:pPr>
                        <a:r>
                          <a:rPr lang="en-US"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4</a:t>
                        </a:r>
                        <a:r>
                          <a:rPr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월 </a:t>
                        </a:r>
                        <a:r>
                          <a:rPr lang="en-US"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22</a:t>
                        </a:r>
                        <a:r>
                          <a:rPr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일</a:t>
                        </a:r>
                        <a:endParaRPr sz="1600" baseline="0" dirty="0">
                          <a:latin typeface="서울한강체 M" panose="02020503020101020101" pitchFamily="18" charset="-127"/>
                          <a:ea typeface="서울한강체 M" panose="02020503020101020101" pitchFamily="18" charset="-127"/>
                          <a:cs typeface="Arial" panose="020B0604020202020204" pitchFamily="34" charset="0"/>
                        </a:endParaRPr>
                      </a:p>
                    </a:txBody>
                    <a:tcPr marL="50800" marR="50800" marT="50800" marB="50800" anchor="ctr" horzOverflow="overflow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13:00-15:00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ko-KR" altLang="en-US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자원봉사자의 역할과 자세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 fontAlgn="ctr"/>
                        <a:r>
                          <a:rPr lang="ko-KR" altLang="en-US" sz="1300" b="0" i="0" u="none" strike="noStrike" baseline="0" dirty="0" err="1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강현구센터장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(</a:t>
                        </a:r>
                        <a:r>
                          <a:rPr lang="ko-KR" altLang="en-US" sz="1300" b="0" i="0" u="none" strike="noStrike" baseline="0" dirty="0" err="1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과천종합자원봉사센터장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)</a:t>
                        </a:r>
                      </a:p>
                    </a:txBody>
                    <a:tcPr marL="72000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extLst>
                    <a:ext uri="{0D108BD9-81ED-4DB2-BD59-A6C34878D82A}">
                      <a16:rowId xmlns="" xmlns:a16="http://schemas.microsoft.com/office/drawing/2014/main" val="10002"/>
                    </a:ext>
                  </a:extLst>
                </a:tr>
                <a:tr h="366274">
                  <a:tc vMerge="1">
                    <a:txBody>
                      <a:bodyPr/>
                      <a:lstStyle/>
                      <a:p>
                        <a:endParaRPr lang="ko-KR"/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15:00-17:00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ko-KR" altLang="en-US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호스피스의 의의 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 fontAlgn="ctr"/>
                        <a:r>
                          <a:rPr lang="ko-KR" altLang="en-US" sz="13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김환근목사</a:t>
                        </a:r>
                        <a:r>
                          <a:rPr lang="en-US" altLang="ko-KR" sz="13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(</a:t>
                        </a:r>
                        <a:r>
                          <a:rPr lang="ko-KR" altLang="en-US" sz="13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수원기독호스피스대표</a:t>
                        </a:r>
                        <a:r>
                          <a:rPr lang="en-US" altLang="ko-KR" sz="13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)</a:t>
                        </a:r>
                      </a:p>
                    </a:txBody>
                    <a:tcPr marL="72000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extLst>
                    <a:ext uri="{0D108BD9-81ED-4DB2-BD59-A6C34878D82A}">
                      <a16:rowId xmlns="" xmlns:a16="http://schemas.microsoft.com/office/drawing/2014/main" val="10003"/>
                    </a:ext>
                  </a:extLst>
                </a:tr>
                <a:tr h="366274">
                  <a:tc rowSpan="2">
                    <a:txBody>
                      <a:bodyPr/>
                      <a:lstStyle/>
                      <a:p>
                        <a:pPr defTabSz="914400">
                          <a:defRPr sz="1800"/>
                        </a:pPr>
                        <a:r>
                          <a:rPr lang="en-US"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4</a:t>
                        </a:r>
                        <a:r>
                          <a:rPr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월 </a:t>
                        </a:r>
                        <a:r>
                          <a:rPr lang="en-US"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29</a:t>
                        </a:r>
                        <a:r>
                          <a:rPr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일</a:t>
                        </a:r>
                        <a:endParaRPr sz="1600" baseline="0" dirty="0">
                          <a:latin typeface="서울한강체 M" panose="02020503020101020101" pitchFamily="18" charset="-127"/>
                          <a:ea typeface="서울한강체 M" panose="02020503020101020101" pitchFamily="18" charset="-127"/>
                          <a:cs typeface="Arial" panose="020B0604020202020204" pitchFamily="34" charset="0"/>
                        </a:endParaRPr>
                      </a:p>
                    </a:txBody>
                    <a:tcPr marL="50800" marR="50800" marT="50800" marB="50800" anchor="ctr" horzOverflow="overflow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AEDCAD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en-US" altLang="ko-KR" sz="13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13:00-15:00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ko-KR" altLang="en-US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감염과 안전관리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 fontAlgn="ctr"/>
                        <a:r>
                          <a:rPr lang="ko-KR" altLang="en-US" sz="13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김재순강사</a:t>
                        </a:r>
                        <a:r>
                          <a:rPr lang="en-US" altLang="ko-KR" sz="13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(</a:t>
                        </a:r>
                        <a:r>
                          <a:rPr lang="ko-KR" altLang="en-US" sz="13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수원적십자 전임강사</a:t>
                        </a:r>
                        <a:r>
                          <a:rPr lang="en-US" altLang="ko-KR" sz="13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)</a:t>
                        </a:r>
                      </a:p>
                    </a:txBody>
                    <a:tcPr marL="72000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extLst>
                    <a:ext uri="{0D108BD9-81ED-4DB2-BD59-A6C34878D82A}">
                      <a16:rowId xmlns="" xmlns:a16="http://schemas.microsoft.com/office/drawing/2014/main" val="10004"/>
                    </a:ext>
                  </a:extLst>
                </a:tr>
                <a:tr h="366274">
                  <a:tc vMerge="1">
                    <a:txBody>
                      <a:bodyPr/>
                      <a:lstStyle/>
                      <a:p>
                        <a:endParaRPr lang="ko-KR"/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en-US" altLang="ko-KR" sz="13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15:00-17:00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ko-KR" altLang="en-US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왜 발 마사지가 필요한가</a:t>
                        </a:r>
                        <a:r>
                          <a:rPr lang="en-US" altLang="ko-KR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?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 fontAlgn="ctr"/>
                        <a:r>
                          <a:rPr lang="ko-KR" altLang="en-US" sz="1300" b="0" i="0" u="none" strike="noStrike" baseline="0" dirty="0" err="1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이복희강사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(YMCA </a:t>
                        </a:r>
                        <a:r>
                          <a:rPr lang="ko-KR" altLang="en-US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발마사지 강사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) </a:t>
                        </a:r>
                      </a:p>
                    </a:txBody>
                    <a:tcPr marL="72000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extLst>
                    <a:ext uri="{0D108BD9-81ED-4DB2-BD59-A6C34878D82A}">
                      <a16:rowId xmlns="" xmlns:a16="http://schemas.microsoft.com/office/drawing/2014/main" val="10005"/>
                    </a:ext>
                  </a:extLst>
                </a:tr>
                <a:tr h="366274">
                  <a:tc rowSpan="2">
                    <a:txBody>
                      <a:bodyPr/>
                      <a:lstStyle/>
                      <a:p>
                        <a:pPr defTabSz="914400">
                          <a:defRPr sz="1800"/>
                        </a:pPr>
                        <a:r>
                          <a:rPr sz="1600" baseline="0" dirty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5월 </a:t>
                        </a:r>
                        <a:r>
                          <a:rPr lang="en-US"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 6</a:t>
                        </a:r>
                        <a:r>
                          <a:rPr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일</a:t>
                        </a:r>
                        <a:endParaRPr sz="1600" baseline="0" dirty="0">
                          <a:latin typeface="서울한강체 M" panose="02020503020101020101" pitchFamily="18" charset="-127"/>
                          <a:ea typeface="서울한강체 M" panose="02020503020101020101" pitchFamily="18" charset="-127"/>
                          <a:cs typeface="Arial" panose="020B0604020202020204" pitchFamily="34" charset="0"/>
                        </a:endParaRPr>
                      </a:p>
                    </a:txBody>
                    <a:tcPr marL="50800" marR="50800" marT="50800" marB="50800" anchor="ctr" horzOverflow="overflow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13:00-15:00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ko-KR" altLang="en-US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암환자의 심리이해와 돌봄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 fontAlgn="ctr"/>
                        <a:r>
                          <a:rPr lang="ko-KR" altLang="en-US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김정수대표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(</a:t>
                        </a:r>
                        <a:r>
                          <a:rPr lang="ko-KR" altLang="en-US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목회상담학 박사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)</a:t>
                        </a:r>
                      </a:p>
                    </a:txBody>
                    <a:tcPr marL="72000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extLst>
                    <a:ext uri="{0D108BD9-81ED-4DB2-BD59-A6C34878D82A}">
                      <a16:rowId xmlns="" xmlns:a16="http://schemas.microsoft.com/office/drawing/2014/main" val="10006"/>
                    </a:ext>
                  </a:extLst>
                </a:tr>
                <a:tr h="366274">
                  <a:tc vMerge="1">
                    <a:txBody>
                      <a:bodyPr/>
                      <a:lstStyle/>
                      <a:p>
                        <a:endParaRPr lang="ko-KR"/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en-US" altLang="ko-KR" sz="13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15:00-17:00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ko-KR" altLang="en-US" sz="15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말기 암환자들의 통증 관리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 fontAlgn="ctr"/>
                        <a:r>
                          <a:rPr lang="ko-KR" altLang="en-US" sz="1300" b="0" i="0" u="none" strike="noStrike" baseline="0" dirty="0" err="1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정극규박사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(</a:t>
                        </a:r>
                        <a:r>
                          <a:rPr lang="ko-KR" altLang="en-US" sz="1300" b="0" i="0" u="none" strike="noStrike" baseline="0" dirty="0" err="1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모현호스피스의료센타원장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)</a:t>
                        </a:r>
                      </a:p>
                    </a:txBody>
                    <a:tcPr marL="72000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extLst>
                    <a:ext uri="{0D108BD9-81ED-4DB2-BD59-A6C34878D82A}">
                      <a16:rowId xmlns="" xmlns:a16="http://schemas.microsoft.com/office/drawing/2014/main" val="10007"/>
                    </a:ext>
                  </a:extLst>
                </a:tr>
                <a:tr h="366274">
                  <a:tc rowSpan="2">
                    <a:txBody>
                      <a:bodyPr/>
                      <a:lstStyle/>
                      <a:p>
                        <a:pPr defTabSz="914400">
                          <a:defRPr sz="1800"/>
                        </a:pPr>
                        <a:r>
                          <a:rPr sz="1600" baseline="0" dirty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5월 </a:t>
                        </a:r>
                        <a:r>
                          <a:rPr lang="en-US"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13</a:t>
                        </a:r>
                        <a:r>
                          <a:rPr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일</a:t>
                        </a:r>
                        <a:endParaRPr sz="1600" baseline="0" dirty="0">
                          <a:latin typeface="서울한강체 M" panose="02020503020101020101" pitchFamily="18" charset="-127"/>
                          <a:ea typeface="서울한강체 M" panose="02020503020101020101" pitchFamily="18" charset="-127"/>
                          <a:cs typeface="Arial" panose="020B0604020202020204" pitchFamily="34" charset="0"/>
                        </a:endParaRPr>
                      </a:p>
                    </a:txBody>
                    <a:tcPr marL="50800" marR="50800" marT="50800" marB="50800" anchor="ctr" horzOverflow="overflow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AEDCAD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13:00-15:00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en-US" altLang="ko-KR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21</a:t>
                        </a:r>
                        <a:r>
                          <a:rPr lang="ko-KR" altLang="en-US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세기에 필요한 사람들 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 fontAlgn="ctr"/>
                        <a:r>
                          <a:rPr lang="ko-KR" altLang="en-US" sz="1300" b="0" i="0" u="none" strike="noStrike" baseline="0" dirty="0" err="1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서정철박사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(</a:t>
                        </a:r>
                        <a:r>
                          <a:rPr lang="ko-KR" altLang="en-US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제주대학교 교수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)</a:t>
                        </a:r>
                      </a:p>
                    </a:txBody>
                    <a:tcPr marL="72000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extLst>
                    <a:ext uri="{0D108BD9-81ED-4DB2-BD59-A6C34878D82A}">
                      <a16:rowId xmlns="" xmlns:a16="http://schemas.microsoft.com/office/drawing/2014/main" val="10008"/>
                    </a:ext>
                  </a:extLst>
                </a:tr>
                <a:tr h="366274">
                  <a:tc vMerge="1">
                    <a:txBody>
                      <a:bodyPr/>
                      <a:lstStyle/>
                      <a:p>
                        <a:endParaRPr lang="ko-KR"/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en-US" altLang="ko-KR" sz="13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15:00-17:00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ko-KR" altLang="en-US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호스피스</a:t>
                        </a:r>
                        <a:r>
                          <a:rPr lang="en-US" altLang="ko-KR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-</a:t>
                        </a:r>
                        <a:r>
                          <a:rPr lang="ko-KR" altLang="en-US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영적 돌봄 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 fontAlgn="ctr"/>
                        <a:r>
                          <a:rPr lang="ko-KR" altLang="en-US" sz="1300" b="0" i="0" u="none" strike="noStrike" baseline="0" dirty="0" err="1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김승주목사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(</a:t>
                        </a:r>
                        <a:r>
                          <a:rPr lang="ko-KR" altLang="en-US" sz="1300" b="0" i="0" u="none" strike="noStrike" baseline="0" dirty="0" err="1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안양호스피스회</a:t>
                        </a:r>
                        <a:r>
                          <a:rPr lang="ko-KR" altLang="en-US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 회장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)</a:t>
                        </a:r>
                      </a:p>
                    </a:txBody>
                    <a:tcPr marL="72000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extLst>
                    <a:ext uri="{0D108BD9-81ED-4DB2-BD59-A6C34878D82A}">
                      <a16:rowId xmlns="" xmlns:a16="http://schemas.microsoft.com/office/drawing/2014/main" val="10009"/>
                    </a:ext>
                  </a:extLst>
                </a:tr>
                <a:tr h="366274">
                  <a:tc rowSpan="2">
                    <a:txBody>
                      <a:bodyPr/>
                      <a:lstStyle/>
                      <a:p>
                        <a:pPr defTabSz="914400">
                          <a:defRPr sz="1800"/>
                        </a:pPr>
                        <a:r>
                          <a:rPr lang="en-US"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5</a:t>
                        </a:r>
                        <a:r>
                          <a:rPr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월 </a:t>
                        </a:r>
                        <a:r>
                          <a:rPr lang="en-US"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20</a:t>
                        </a:r>
                        <a:r>
                          <a:rPr sz="1600" baseline="0" dirty="0" smtClean="0"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일</a:t>
                        </a:r>
                        <a:endParaRPr sz="1600" baseline="0" dirty="0">
                          <a:latin typeface="서울한강체 M" panose="02020503020101020101" pitchFamily="18" charset="-127"/>
                          <a:ea typeface="서울한강체 M" panose="02020503020101020101" pitchFamily="18" charset="-127"/>
                          <a:cs typeface="Arial" panose="020B0604020202020204" pitchFamily="34" charset="0"/>
                        </a:endParaRPr>
                      </a:p>
                    </a:txBody>
                    <a:tcPr marL="50800" marR="50800" marT="50800" marB="50800" anchor="ctr" horzOverflow="overflow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en-US" altLang="ko-KR" sz="13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13:00-15:00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ko-KR" altLang="en-US" sz="1500" b="0" i="0" u="none" strike="noStrike" baseline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유언과 상속관련법 이해 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 fontAlgn="ctr"/>
                        <a:r>
                          <a:rPr lang="ko-KR" altLang="en-US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강석희변호사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(</a:t>
                        </a:r>
                        <a:r>
                          <a:rPr lang="ko-KR" altLang="en-US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법무법인 홍인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) </a:t>
                        </a:r>
                      </a:p>
                    </a:txBody>
                    <a:tcPr marL="72000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FFFFFF"/>
                      </a:solidFill>
                    </a:tcPr>
                  </a:tc>
                  <a:extLst>
                    <a:ext uri="{0D108BD9-81ED-4DB2-BD59-A6C34878D82A}">
                      <a16:rowId xmlns="" xmlns:a16="http://schemas.microsoft.com/office/drawing/2014/main" val="10010"/>
                    </a:ext>
                  </a:extLst>
                </a:tr>
                <a:tr h="366274">
                  <a:tc vMerge="1">
                    <a:txBody>
                      <a:bodyPr/>
                      <a:lstStyle/>
                      <a:p>
                        <a:endParaRPr lang="ko-KR"/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  <a:cs typeface="Arial" panose="020B0604020202020204" pitchFamily="34" charset="0"/>
                          </a:rPr>
                          <a:t>15:00-17:00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ctr" fontAlgn="ctr"/>
                        <a:r>
                          <a:rPr lang="ko-KR" altLang="en-US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호스피스와 신체적 돌봄</a:t>
                        </a:r>
                        <a:r>
                          <a:rPr lang="en-US" altLang="ko-KR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(</a:t>
                        </a:r>
                        <a:r>
                          <a:rPr lang="ko-KR" altLang="en-US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간호</a:t>
                        </a:r>
                        <a:r>
                          <a:rPr lang="en-US" altLang="ko-KR" sz="15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B" panose="02020503020101020101" pitchFamily="18" charset="-127"/>
                            <a:ea typeface="서울한강체 B" panose="02020503020101020101" pitchFamily="18" charset="-127"/>
                          </a:rPr>
                          <a:t>) </a:t>
                        </a:r>
                      </a:p>
                    </a:txBody>
                    <a:tcPr marL="9525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 fontAlgn="ctr"/>
                        <a:r>
                          <a:rPr lang="ko-KR" altLang="en-US" sz="1300" b="0" i="0" u="none" strike="noStrike" baseline="0" dirty="0" err="1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허인화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(</a:t>
                        </a:r>
                        <a:r>
                          <a:rPr lang="ko-KR" altLang="en-US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전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, </a:t>
                        </a:r>
                        <a:r>
                          <a:rPr lang="ko-KR" altLang="en-US" sz="1300" b="0" i="0" u="none" strike="noStrike" baseline="0" dirty="0" err="1" smtClean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수워호스피스간호팀장</a:t>
                        </a:r>
                        <a:r>
                          <a:rPr lang="en-US" altLang="ko-KR" sz="1300" b="0" i="0" u="none" strike="noStrike" baseline="0" dirty="0">
                            <a:solidFill>
                              <a:srgbClr val="000000"/>
                            </a:solidFill>
                            <a:effectLst/>
                            <a:latin typeface="서울한강체 M" panose="02020503020101020101" pitchFamily="18" charset="-127"/>
                            <a:ea typeface="서울한강체 M" panose="02020503020101020101" pitchFamily="18" charset="-127"/>
                          </a:rPr>
                          <a:t>)</a:t>
                        </a:r>
                      </a:p>
                    </a:txBody>
                    <a:tcPr marL="72000" marR="9525" marT="9525" marB="0" anchor="ctr">
                      <a:lnL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solidFill>
                        <a:srgbClr val="E8F6E9"/>
                      </a:solidFill>
                    </a:tcPr>
                  </a:tc>
                  <a:extLst>
                    <a:ext uri="{0D108BD9-81ED-4DB2-BD59-A6C34878D82A}">
                      <a16:rowId xmlns="" xmlns:a16="http://schemas.microsoft.com/office/drawing/2014/main" val="10011"/>
                    </a:ext>
                  </a:extLst>
                </a:tr>
              </a:tbl>
            </a:graphicData>
          </a:graphic>
        </p:graphicFrame>
        <p:sp>
          <p:nvSpPr>
            <p:cNvPr id="140" name="모서리가 둥근 직사각형"/>
            <p:cNvSpPr/>
            <p:nvPr/>
          </p:nvSpPr>
          <p:spPr>
            <a:xfrm>
              <a:off x="6232802" y="10549773"/>
              <a:ext cx="1145269" cy="324144"/>
            </a:xfrm>
            <a:prstGeom prst="roundRect">
              <a:avLst>
                <a:gd name="adj" fmla="val 50000"/>
              </a:avLst>
            </a:prstGeom>
            <a:solidFill>
              <a:srgbClr val="017FBA"/>
            </a:solidFill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sp>
          <p:nvSpPr>
            <p:cNvPr id="141" name="모서리가 둥근 직사각형"/>
            <p:cNvSpPr/>
            <p:nvPr/>
          </p:nvSpPr>
          <p:spPr>
            <a:xfrm>
              <a:off x="7471301" y="10883601"/>
              <a:ext cx="2122348" cy="324144"/>
            </a:xfrm>
            <a:prstGeom prst="roundRect">
              <a:avLst>
                <a:gd name="adj" fmla="val 50000"/>
              </a:avLst>
            </a:prstGeom>
            <a:solidFill>
              <a:srgbClr val="E0555B"/>
            </a:solidFill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sp>
          <p:nvSpPr>
            <p:cNvPr id="142" name="모서리가 둥근 직사각형"/>
            <p:cNvSpPr/>
            <p:nvPr/>
          </p:nvSpPr>
          <p:spPr>
            <a:xfrm>
              <a:off x="9702003" y="10545519"/>
              <a:ext cx="2888343" cy="488054"/>
            </a:xfrm>
            <a:prstGeom prst="roundRect">
              <a:avLst>
                <a:gd name="adj" fmla="val 50000"/>
              </a:avLst>
            </a:prstGeom>
            <a:solidFill>
              <a:srgbClr val="F3BEB2"/>
            </a:solidFill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sp>
          <p:nvSpPr>
            <p:cNvPr id="143" name="모서리가 둥근 직사각형"/>
            <p:cNvSpPr/>
            <p:nvPr/>
          </p:nvSpPr>
          <p:spPr>
            <a:xfrm>
              <a:off x="7456788" y="10545436"/>
              <a:ext cx="2139308" cy="290367"/>
            </a:xfrm>
            <a:prstGeom prst="roundRect">
              <a:avLst>
                <a:gd name="adj" fmla="val 50000"/>
              </a:avLst>
            </a:prstGeom>
            <a:solidFill>
              <a:srgbClr val="E0555B"/>
            </a:solidFill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r>
                <a:rPr lang="en-US" sz="1500" dirty="0" smtClean="0"/>
                <a:t>6</a:t>
              </a:r>
              <a:r>
                <a:rPr lang="ko-KR" altLang="en-US" sz="1500" dirty="0" smtClean="0"/>
                <a:t>월  </a:t>
              </a:r>
              <a:r>
                <a:rPr lang="en-US" altLang="ko-KR" sz="1500" dirty="0" smtClean="0"/>
                <a:t>3</a:t>
              </a:r>
              <a:r>
                <a:rPr lang="ko-KR" altLang="en-US" sz="1500" dirty="0" smtClean="0"/>
                <a:t>일</a:t>
              </a:r>
              <a:r>
                <a:rPr lang="en-US" altLang="ko-KR" sz="1500" dirty="0" smtClean="0"/>
                <a:t>(10:00-16:00)</a:t>
              </a:r>
              <a:endParaRPr sz="1500" dirty="0"/>
            </a:p>
          </p:txBody>
        </p:sp>
        <p:sp>
          <p:nvSpPr>
            <p:cNvPr id="144" name="모서리가 둥근 직사각형"/>
            <p:cNvSpPr/>
            <p:nvPr/>
          </p:nvSpPr>
          <p:spPr>
            <a:xfrm>
              <a:off x="9743520" y="10864750"/>
              <a:ext cx="2695148" cy="324144"/>
            </a:xfrm>
            <a:prstGeom prst="roundRect">
              <a:avLst>
                <a:gd name="adj" fmla="val 50000"/>
              </a:avLst>
            </a:prstGeom>
            <a:solidFill>
              <a:srgbClr val="F3BEB2"/>
            </a:solidFill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pic>
          <p:nvPicPr>
            <p:cNvPr id="148" name="스크린샷 2020-03-18 오후 3.03.15.png" descr="스크린샷 2020-03-18 오후 3.03.15.png"/>
            <p:cNvPicPr>
              <a:picLocks noChangeAspect="1"/>
            </p:cNvPicPr>
            <p:nvPr/>
          </p:nvPicPr>
          <p:blipFill>
            <a:blip r:embed="rId4" cstate="print"/>
            <a:srcRect l="587" r="587" b="2344"/>
            <a:stretch>
              <a:fillRect/>
            </a:stretch>
          </p:blipFill>
          <p:spPr>
            <a:xfrm>
              <a:off x="5759085" y="11314776"/>
              <a:ext cx="9420700" cy="2293257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149" name="모서리가 둥근 직사각형"/>
            <p:cNvSpPr/>
            <p:nvPr/>
          </p:nvSpPr>
          <p:spPr>
            <a:xfrm>
              <a:off x="13963791" y="12784974"/>
              <a:ext cx="2309285" cy="32414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1499"/>
            </a:p>
          </p:txBody>
        </p:sp>
        <p:sp>
          <p:nvSpPr>
            <p:cNvPr id="150" name="모서리가 둥근 직사각형"/>
            <p:cNvSpPr/>
            <p:nvPr/>
          </p:nvSpPr>
          <p:spPr>
            <a:xfrm>
              <a:off x="12503408" y="10459511"/>
              <a:ext cx="2071495" cy="324144"/>
            </a:xfrm>
            <a:prstGeom prst="roundRect">
              <a:avLst>
                <a:gd name="adj" fmla="val 45177"/>
              </a:avLst>
            </a:prstGeom>
            <a:solidFill>
              <a:srgbClr val="FFFFFF"/>
            </a:solidFill>
            <a:ln w="12700">
              <a:miter lim="400000"/>
            </a:ln>
          </p:spPr>
          <p:txBody>
            <a:bodyPr lIns="71439" tIns="71439" rIns="71439" bIns="71439" anchor="ctr"/>
            <a:lstStyle/>
            <a:p>
              <a:pPr>
                <a:defRPr sz="30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3001"/>
            </a:p>
          </p:txBody>
        </p:sp>
        <p:sp>
          <p:nvSpPr>
            <p:cNvPr id="151" name="www.gchp.co.kr"/>
            <p:cNvSpPr txBox="1"/>
            <p:nvPr/>
          </p:nvSpPr>
          <p:spPr>
            <a:xfrm>
              <a:off x="12428425" y="242427"/>
              <a:ext cx="2117570" cy="45249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71439" tIns="71439" rIns="71439" bIns="71439" anchor="ctr">
              <a:spAutoFit/>
            </a:bodyPr>
            <a:lstStyle>
              <a:lvl1pPr>
                <a:defRPr sz="2000"/>
              </a:lvl1pPr>
            </a:lstStyle>
            <a:p>
              <a:r>
                <a:rPr sz="2003"/>
                <a:t>www.gchp.co.kr</a:t>
              </a:r>
            </a:p>
          </p:txBody>
        </p:sp>
        <p:sp>
          <p:nvSpPr>
            <p:cNvPr id="153" name="제20기"/>
            <p:cNvSpPr txBox="1"/>
            <p:nvPr/>
          </p:nvSpPr>
          <p:spPr>
            <a:xfrm>
              <a:off x="6742232" y="226648"/>
              <a:ext cx="1619036" cy="69814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71439" tIns="71439" rIns="71439" bIns="71439" anchor="ctr">
              <a:spAutoFit/>
            </a:bodyPr>
            <a:lstStyle>
              <a:lvl1pPr>
                <a:defRPr b="0">
                  <a:solidFill>
                    <a:srgbClr val="FFFFFF"/>
                  </a:solidFill>
                  <a:latin typeface="a스마일M"/>
                  <a:ea typeface="a스마일M"/>
                  <a:cs typeface="a스마일M"/>
                  <a:sym typeface="a스마일M"/>
                </a:defRPr>
              </a:lvl1pPr>
            </a:lstStyle>
            <a:p>
              <a:r>
                <a:rPr sz="3599" dirty="0">
                  <a:latin typeface="서울남산체 EB" panose="02020503020101020101" pitchFamily="18" charset="-127"/>
                  <a:ea typeface="서울남산체 EB" panose="02020503020101020101" pitchFamily="18" charset="-127"/>
                </a:rPr>
                <a:t>제</a:t>
              </a:r>
              <a:r>
                <a:rPr sz="3599" dirty="0" smtClean="0">
                  <a:latin typeface="서울남산체 EB" panose="02020503020101020101" pitchFamily="18" charset="-127"/>
                  <a:ea typeface="서울남산체 EB" panose="02020503020101020101" pitchFamily="18" charset="-127"/>
                </a:rPr>
                <a:t>2</a:t>
              </a:r>
              <a:r>
                <a:rPr lang="en-US" sz="3599" dirty="0" smtClean="0">
                  <a:latin typeface="서울남산체 EB" panose="02020503020101020101" pitchFamily="18" charset="-127"/>
                  <a:ea typeface="서울남산체 EB" panose="02020503020101020101" pitchFamily="18" charset="-127"/>
                </a:rPr>
                <a:t>2</a:t>
              </a:r>
              <a:r>
                <a:rPr sz="3599" dirty="0" smtClean="0">
                  <a:latin typeface="서울남산체 EB" panose="02020503020101020101" pitchFamily="18" charset="-127"/>
                  <a:ea typeface="서울남산체 EB" panose="02020503020101020101" pitchFamily="18" charset="-127"/>
                </a:rPr>
                <a:t>기</a:t>
              </a:r>
              <a:endParaRPr sz="3599" dirty="0">
                <a:latin typeface="서울남산체 EB" panose="02020503020101020101" pitchFamily="18" charset="-127"/>
                <a:ea typeface="서울남산체 EB" panose="02020503020101020101" pitchFamily="18" charset="-127"/>
              </a:endParaRPr>
            </a:p>
          </p:txBody>
        </p:sp>
        <p:sp>
          <p:nvSpPr>
            <p:cNvPr id="154" name="2003년 태동한 과천호스피스는…"/>
            <p:cNvSpPr txBox="1"/>
            <p:nvPr/>
          </p:nvSpPr>
          <p:spPr>
            <a:xfrm>
              <a:off x="9929924" y="1351626"/>
              <a:ext cx="5544455" cy="207403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71439" tIns="71439" rIns="71439" bIns="71439" anchor="ctr">
              <a:spAutoFit/>
            </a:bodyPr>
            <a:lstStyle/>
            <a:p>
              <a:pPr marR="543583" algn="just" defTabSz="508025">
                <a:lnSpc>
                  <a:spcPct val="110000"/>
                </a:lnSpc>
                <a:defRPr sz="1500" b="0" spc="-11">
                  <a:latin typeface="Helvetica"/>
                  <a:ea typeface="Helvetica"/>
                  <a:cs typeface="Helvetica"/>
                  <a:sym typeface="Helvetica"/>
                </a:defRPr>
              </a:pPr>
              <a:r>
                <a:rPr lang="en-US" sz="2400" dirty="0" smtClean="0">
                  <a:solidFill>
                    <a:schemeClr val="accent3">
                      <a:lumMod val="75000"/>
                    </a:schemeClr>
                  </a:solidFill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   </a:t>
              </a:r>
              <a:r>
                <a:rPr sz="1800" i="1" dirty="0" smtClean="0">
                  <a:solidFill>
                    <a:schemeClr val="accent1">
                      <a:lumMod val="50000"/>
                    </a:schemeClr>
                  </a:solidFill>
                  <a:latin typeface="HY견명조" pitchFamily="18" charset="-127"/>
                  <a:ea typeface="HY견명조" pitchFamily="18" charset="-127"/>
                </a:rPr>
                <a:t>2003</a:t>
              </a:r>
              <a:r>
                <a:rPr sz="1800" i="1" dirty="0">
                  <a:solidFill>
                    <a:schemeClr val="accent1">
                      <a:lumMod val="50000"/>
                    </a:schemeClr>
                  </a:solidFill>
                  <a:latin typeface="HY견명조" pitchFamily="18" charset="-127"/>
                  <a:ea typeface="HY견명조" pitchFamily="18" charset="-127"/>
                </a:rPr>
                <a:t>년 </a:t>
              </a:r>
              <a:r>
                <a:rPr sz="1800" i="1" dirty="0" err="1">
                  <a:solidFill>
                    <a:schemeClr val="accent1">
                      <a:lumMod val="50000"/>
                    </a:schemeClr>
                  </a:solidFill>
                  <a:latin typeface="HY견명조" pitchFamily="18" charset="-127"/>
                  <a:ea typeface="HY견명조" pitchFamily="18" charset="-127"/>
                </a:rPr>
                <a:t>태동한</a:t>
              </a:r>
              <a:r>
                <a:rPr sz="1800" i="1" dirty="0">
                  <a:solidFill>
                    <a:schemeClr val="accent1">
                      <a:lumMod val="50000"/>
                    </a:schemeClr>
                  </a:solidFill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>
                  <a:solidFill>
                    <a:schemeClr val="accent1">
                      <a:lumMod val="50000"/>
                    </a:schemeClr>
                  </a:solidFill>
                  <a:latin typeface="HY견명조" pitchFamily="18" charset="-127"/>
                  <a:ea typeface="HY견명조" pitchFamily="18" charset="-127"/>
                </a:rPr>
                <a:t>과천호스피스</a:t>
              </a:r>
              <a:r>
                <a:rPr sz="1800" i="1" dirty="0" err="1">
                  <a:solidFill>
                    <a:schemeClr val="tx1"/>
                  </a:solidFill>
                  <a:latin typeface="HY견명조" pitchFamily="18" charset="-127"/>
                  <a:ea typeface="HY견명조" pitchFamily="18" charset="-127"/>
                </a:rPr>
                <a:t>는</a:t>
              </a:r>
              <a:r>
                <a:rPr sz="1800" i="1" dirty="0">
                  <a:solidFill>
                    <a:schemeClr val="accent1">
                      <a:lumMod val="50000"/>
                    </a:schemeClr>
                  </a:solidFill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smtClean="0">
                  <a:solidFill>
                    <a:srgbClr val="FF0000"/>
                  </a:solidFill>
                  <a:latin typeface="HY견명조" pitchFamily="18" charset="-127"/>
                  <a:ea typeface="HY견명조" pitchFamily="18" charset="-127"/>
                </a:rPr>
                <a:t>400</a:t>
              </a:r>
              <a:r>
                <a:rPr sz="1800" i="1" dirty="0">
                  <a:latin typeface="HY견명조" pitchFamily="18" charset="-127"/>
                  <a:ea typeface="HY견명조" pitchFamily="18" charset="-127"/>
                </a:rPr>
                <a:t>여명의 </a:t>
              </a:r>
              <a:r>
                <a:rPr sz="1800" i="1" dirty="0" err="1">
                  <a:latin typeface="HY견명조" pitchFamily="18" charset="-127"/>
                  <a:ea typeface="HY견명조" pitchFamily="18" charset="-127"/>
                </a:rPr>
                <a:t>봉사자로</a:t>
              </a:r>
              <a:r>
                <a:rPr sz="1800" i="1" dirty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>
                  <a:latin typeface="HY견명조" pitchFamily="18" charset="-127"/>
                  <a:ea typeface="HY견명조" pitchFamily="18" charset="-127"/>
                </a:rPr>
                <a:t>구성된</a:t>
              </a:r>
              <a:r>
                <a:rPr sz="1800" i="1" dirty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>
                  <a:latin typeface="HY견명조" pitchFamily="18" charset="-127"/>
                  <a:ea typeface="HY견명조" pitchFamily="18" charset="-127"/>
                </a:rPr>
                <a:t>비영리</a:t>
              </a:r>
              <a:r>
                <a:rPr sz="1800" i="1" dirty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 smtClean="0">
                  <a:latin typeface="HY견명조" pitchFamily="18" charset="-127"/>
                  <a:ea typeface="HY견명조" pitchFamily="18" charset="-127"/>
                </a:rPr>
                <a:t>사단법인으</a:t>
              </a:r>
              <a:r>
                <a:rPr lang="ko-KR" altLang="en-US" sz="1800" i="1" dirty="0" smtClean="0">
                  <a:latin typeface="HY견명조" pitchFamily="18" charset="-127"/>
                  <a:ea typeface="HY견명조" pitchFamily="18" charset="-127"/>
                </a:rPr>
                <a:t>로</a:t>
              </a:r>
              <a:r>
                <a:rPr lang="ko-KR" altLang="en-US" sz="1800" i="1" dirty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 smtClean="0">
                  <a:latin typeface="HY견명조" pitchFamily="18" charset="-127"/>
                  <a:ea typeface="HY견명조" pitchFamily="18" charset="-127"/>
                </a:rPr>
                <a:t>과천</a:t>
              </a:r>
              <a:r>
                <a:rPr lang="ko-KR" altLang="en-US" sz="1800" i="1" dirty="0" smtClean="0">
                  <a:latin typeface="HY견명조" pitchFamily="18" charset="-127"/>
                  <a:ea typeface="HY견명조" pitchFamily="18" charset="-127"/>
                </a:rPr>
                <a:t>시</a:t>
              </a:r>
              <a:r>
                <a:rPr sz="1800" i="1" dirty="0" smtClean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>
                  <a:latin typeface="HY견명조" pitchFamily="18" charset="-127"/>
                  <a:ea typeface="HY견명조" pitchFamily="18" charset="-127"/>
                </a:rPr>
                <a:t>관내</a:t>
              </a:r>
              <a:r>
                <a:rPr sz="1800" i="1" dirty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 smtClean="0">
                  <a:latin typeface="HY견명조" pitchFamily="18" charset="-127"/>
                  <a:ea typeface="HY견명조" pitchFamily="18" charset="-127"/>
                </a:rPr>
                <a:t>장기질환자</a:t>
              </a:r>
              <a:r>
                <a:rPr sz="1800" i="1" dirty="0" smtClean="0">
                  <a:latin typeface="HY견명조" pitchFamily="18" charset="-127"/>
                  <a:ea typeface="HY견명조" pitchFamily="18" charset="-127"/>
                </a:rPr>
                <a:t>(</a:t>
              </a:r>
              <a:r>
                <a:rPr sz="1800" i="1" dirty="0">
                  <a:latin typeface="HY견명조" pitchFamily="18" charset="-127"/>
                  <a:ea typeface="HY견명조" pitchFamily="18" charset="-127"/>
                </a:rPr>
                <a:t>암 등)를 </a:t>
              </a:r>
              <a:r>
                <a:rPr sz="1800" i="1" dirty="0" err="1" smtClean="0">
                  <a:latin typeface="HY견명조" pitchFamily="18" charset="-127"/>
                  <a:ea typeface="HY견명조" pitchFamily="18" charset="-127"/>
                </a:rPr>
                <a:t>발마사지</a:t>
              </a:r>
              <a:r>
                <a:rPr lang="en-US" sz="1800" i="1" dirty="0" smtClean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smtClean="0">
                  <a:latin typeface="HY견명조" pitchFamily="18" charset="-127"/>
                  <a:ea typeface="HY견명조" pitchFamily="18" charset="-127"/>
                </a:rPr>
                <a:t>등</a:t>
              </a:r>
              <a:r>
                <a:rPr lang="en-US" sz="1800" i="1" dirty="0" smtClean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 smtClean="0">
                  <a:latin typeface="HY견명조" pitchFamily="18" charset="-127"/>
                  <a:ea typeface="HY견명조" pitchFamily="18" charset="-127"/>
                </a:rPr>
                <a:t>다양한</a:t>
              </a:r>
              <a:r>
                <a:rPr sz="1800" i="1" dirty="0" smtClean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>
                  <a:latin typeface="HY견명조" pitchFamily="18" charset="-127"/>
                  <a:ea typeface="HY견명조" pitchFamily="18" charset="-127"/>
                </a:rPr>
                <a:t>봉사로</a:t>
              </a:r>
              <a:r>
                <a:rPr sz="1800" i="1" dirty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>
                  <a:latin typeface="HY견명조" pitchFamily="18" charset="-127"/>
                  <a:ea typeface="HY견명조" pitchFamily="18" charset="-127"/>
                </a:rPr>
                <a:t>섬기고</a:t>
              </a:r>
              <a:r>
                <a:rPr sz="1800" i="1" dirty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 smtClean="0">
                  <a:latin typeface="HY견명조" pitchFamily="18" charset="-127"/>
                  <a:ea typeface="HY견명조" pitchFamily="18" charset="-127"/>
                </a:rPr>
                <a:t>있습니다</a:t>
              </a:r>
              <a:r>
                <a:rPr lang="en-US" sz="1800" i="1" dirty="0" smtClean="0">
                  <a:latin typeface="HY견명조" pitchFamily="18" charset="-127"/>
                  <a:ea typeface="HY견명조" pitchFamily="18" charset="-127"/>
                </a:rPr>
                <a:t>.</a:t>
              </a:r>
              <a:endParaRPr sz="1800" i="1" dirty="0">
                <a:latin typeface="HY견명조" pitchFamily="18" charset="-127"/>
                <a:ea typeface="HY견명조" pitchFamily="18" charset="-127"/>
              </a:endParaRPr>
            </a:p>
            <a:p>
              <a:pPr marR="543583" algn="just" defTabSz="508025">
                <a:lnSpc>
                  <a:spcPct val="110000"/>
                </a:lnSpc>
                <a:defRPr sz="1600" b="0">
                  <a:latin typeface="Helvetica"/>
                  <a:ea typeface="Helvetica"/>
                  <a:cs typeface="Helvetica"/>
                  <a:sym typeface="Helvetica"/>
                </a:defRPr>
              </a:pPr>
              <a:r>
                <a:rPr lang="en-US" sz="1800" i="1" dirty="0" smtClean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lang="en-US" sz="1800" i="1" dirty="0" smtClean="0">
                  <a:latin typeface="HY견명조" pitchFamily="18" charset="-127"/>
                  <a:ea typeface="HY견명조" pitchFamily="18" charset="-127"/>
                </a:rPr>
                <a:t>  </a:t>
              </a:r>
              <a:r>
                <a:rPr sz="1800" i="1" dirty="0" err="1" smtClean="0">
                  <a:latin typeface="HY견명조" pitchFamily="18" charset="-127"/>
                  <a:ea typeface="HY견명조" pitchFamily="18" charset="-127"/>
                </a:rPr>
                <a:t>사랑으로</a:t>
              </a:r>
              <a:r>
                <a:rPr sz="1800" i="1" dirty="0" smtClean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>
                  <a:latin typeface="HY견명조" pitchFamily="18" charset="-127"/>
                  <a:ea typeface="HY견명조" pitchFamily="18" charset="-127"/>
                </a:rPr>
                <a:t>이웃을</a:t>
              </a:r>
              <a:r>
                <a:rPr sz="1800" i="1" dirty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>
                  <a:latin typeface="HY견명조" pitchFamily="18" charset="-127"/>
                  <a:ea typeface="HY견명조" pitchFamily="18" charset="-127"/>
                </a:rPr>
                <a:t>섬길</a:t>
              </a:r>
              <a:r>
                <a:rPr sz="1800" i="1" dirty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lang="ko-KR" altLang="en-US" sz="1800" i="1" dirty="0" smtClean="0">
                  <a:solidFill>
                    <a:srgbClr val="0070C0"/>
                  </a:solidFill>
                  <a:latin typeface="HY견명조" pitchFamily="18" charset="-127"/>
                  <a:ea typeface="HY견명조" pitchFamily="18" charset="-127"/>
                </a:rPr>
                <a:t>자원</a:t>
              </a:r>
              <a:r>
                <a:rPr sz="1800" i="1" dirty="0" err="1" smtClean="0">
                  <a:solidFill>
                    <a:srgbClr val="0070C0"/>
                  </a:solidFill>
                  <a:latin typeface="HY견명조" pitchFamily="18" charset="-127"/>
                  <a:ea typeface="HY견명조" pitchFamily="18" charset="-127"/>
                </a:rPr>
                <a:t>봉사자</a:t>
              </a:r>
              <a:r>
                <a:rPr lang="en-US" sz="1800" i="1" dirty="0" smtClean="0">
                  <a:solidFill>
                    <a:srgbClr val="0070C0"/>
                  </a:solidFill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 smtClean="0">
                  <a:solidFill>
                    <a:srgbClr val="FF0000"/>
                  </a:solidFill>
                  <a:latin typeface="HY견명조" pitchFamily="18" charset="-127"/>
                  <a:ea typeface="HY견명조" pitchFamily="18" charset="-127"/>
                </a:rPr>
                <a:t>교육생</a:t>
              </a:r>
              <a:r>
                <a:rPr sz="1800" i="1" dirty="0" err="1" smtClean="0">
                  <a:solidFill>
                    <a:schemeClr val="tx1"/>
                  </a:solidFill>
                  <a:latin typeface="HY견명조" pitchFamily="18" charset="-127"/>
                  <a:ea typeface="HY견명조" pitchFamily="18" charset="-127"/>
                </a:rPr>
                <a:t>을</a:t>
              </a:r>
              <a:r>
                <a:rPr sz="1800" i="1" dirty="0" smtClean="0">
                  <a:solidFill>
                    <a:schemeClr val="accent1">
                      <a:lumMod val="50000"/>
                    </a:schemeClr>
                  </a:solidFill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>
                  <a:solidFill>
                    <a:schemeClr val="tx1"/>
                  </a:solidFill>
                  <a:latin typeface="HY견명조" pitchFamily="18" charset="-127"/>
                  <a:ea typeface="HY견명조" pitchFamily="18" charset="-127"/>
                </a:rPr>
                <a:t>모집하</a:t>
              </a:r>
              <a:r>
                <a:rPr sz="1800" i="1" dirty="0" err="1">
                  <a:latin typeface="HY견명조" pitchFamily="18" charset="-127"/>
                  <a:ea typeface="HY견명조" pitchFamily="18" charset="-127"/>
                </a:rPr>
                <a:t>오니</a:t>
              </a:r>
              <a:r>
                <a:rPr sz="1800" i="1" dirty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 smtClean="0">
                  <a:latin typeface="HY견명조" pitchFamily="18" charset="-127"/>
                  <a:ea typeface="HY견명조" pitchFamily="18" charset="-127"/>
                </a:rPr>
                <a:t>많은</a:t>
              </a:r>
              <a:r>
                <a:rPr sz="1800" i="1" dirty="0" smtClean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>
                  <a:latin typeface="HY견명조" pitchFamily="18" charset="-127"/>
                  <a:ea typeface="HY견명조" pitchFamily="18" charset="-127"/>
                </a:rPr>
                <a:t>관심과</a:t>
              </a:r>
              <a:r>
                <a:rPr sz="1800" i="1" dirty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>
                  <a:latin typeface="HY견명조" pitchFamily="18" charset="-127"/>
                  <a:ea typeface="HY견명조" pitchFamily="18" charset="-127"/>
                </a:rPr>
                <a:t>참여</a:t>
              </a:r>
              <a:r>
                <a:rPr sz="1800" i="1" dirty="0"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sz="1800" i="1" dirty="0" err="1">
                  <a:latin typeface="HY견명조" pitchFamily="18" charset="-127"/>
                  <a:ea typeface="HY견명조" pitchFamily="18" charset="-127"/>
                </a:rPr>
                <a:t>바랍니다</a:t>
              </a:r>
              <a:r>
                <a:rPr sz="1600" i="1" dirty="0">
                  <a:latin typeface="HY견명조" pitchFamily="18" charset="-127"/>
                  <a:ea typeface="HY견명조" pitchFamily="18" charset="-127"/>
                </a:rPr>
                <a:t>.</a:t>
              </a:r>
            </a:p>
          </p:txBody>
        </p:sp>
        <p:sp>
          <p:nvSpPr>
            <p:cNvPr id="155" name="일      시"/>
            <p:cNvSpPr txBox="1"/>
            <p:nvPr/>
          </p:nvSpPr>
          <p:spPr>
            <a:xfrm>
              <a:off x="7123748" y="3821771"/>
              <a:ext cx="856007" cy="42127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71439" tIns="71439" rIns="71439" bIns="71439" anchor="ctr">
              <a:spAutoFit/>
            </a:bodyPr>
            <a:lstStyle>
              <a:lvl1pPr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rPr sz="1800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일      시</a:t>
              </a:r>
            </a:p>
          </p:txBody>
        </p:sp>
        <p:sp>
          <p:nvSpPr>
            <p:cNvPr id="156" name="교육장소"/>
            <p:cNvSpPr txBox="1"/>
            <p:nvPr/>
          </p:nvSpPr>
          <p:spPr>
            <a:xfrm>
              <a:off x="7103366" y="4231471"/>
              <a:ext cx="952187" cy="42127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71439" tIns="71439" rIns="71439" bIns="71439" anchor="ctr">
              <a:spAutoFit/>
            </a:bodyPr>
            <a:lstStyle>
              <a:lvl1pPr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rPr sz="1800" dirty="0" err="1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교육장소</a:t>
              </a:r>
              <a:endParaRPr sz="1800" dirty="0">
                <a:latin typeface="나눔바른고딕 Light" panose="020B0603020101020101" pitchFamily="50" charset="-127"/>
                <a:ea typeface="나눔바른고딕 Light" panose="020B0603020101020101" pitchFamily="50" charset="-127"/>
              </a:endParaRPr>
            </a:p>
          </p:txBody>
        </p:sp>
        <p:sp>
          <p:nvSpPr>
            <p:cNvPr id="157" name="등록문의"/>
            <p:cNvSpPr txBox="1"/>
            <p:nvPr/>
          </p:nvSpPr>
          <p:spPr>
            <a:xfrm>
              <a:off x="7103366" y="5052456"/>
              <a:ext cx="952187" cy="42127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71439" tIns="71439" rIns="71439" bIns="71439" anchor="ctr">
              <a:spAutoFit/>
            </a:bodyPr>
            <a:lstStyle>
              <a:lvl1pPr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rPr sz="1800" dirty="0" err="1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등록문의</a:t>
              </a:r>
              <a:endParaRPr sz="1800" dirty="0">
                <a:latin typeface="나눔바른고딕 Light" panose="020B0603020101020101" pitchFamily="50" charset="-127"/>
                <a:ea typeface="나눔바른고딕 Light" panose="020B0603020101020101" pitchFamily="50" charset="-127"/>
              </a:endParaRPr>
            </a:p>
          </p:txBody>
        </p:sp>
        <p:sp>
          <p:nvSpPr>
            <p:cNvPr id="158" name="교 육 비"/>
            <p:cNvSpPr txBox="1"/>
            <p:nvPr/>
          </p:nvSpPr>
          <p:spPr>
            <a:xfrm>
              <a:off x="7153063" y="4641166"/>
              <a:ext cx="852801" cy="42127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71439" tIns="71439" rIns="71439" bIns="71439" anchor="ctr">
              <a:spAutoFit/>
            </a:bodyPr>
            <a:lstStyle>
              <a:lvl1pPr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rPr sz="1800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교 육 비</a:t>
              </a:r>
            </a:p>
          </p:txBody>
        </p:sp>
        <p:sp>
          <p:nvSpPr>
            <p:cNvPr id="159" name="과천호스피스 사무실       02)504-6550      http://www.gchp.co.kr"/>
            <p:cNvSpPr txBox="1"/>
            <p:nvPr/>
          </p:nvSpPr>
          <p:spPr>
            <a:xfrm>
              <a:off x="8355239" y="5045741"/>
              <a:ext cx="6525956" cy="42127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71439" tIns="71439" rIns="71439" bIns="71439" anchor="ctr">
              <a:spAutoFit/>
            </a:bodyPr>
            <a:lstStyle/>
            <a:p>
              <a:pPr algn="l">
                <a:defRPr sz="1500"/>
              </a:pPr>
              <a:r>
                <a:rPr sz="1800" spc="-34" dirty="0" err="1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과천호스피스</a:t>
              </a:r>
              <a:r>
                <a:rPr sz="1800" spc="-34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 </a:t>
              </a:r>
              <a:r>
                <a:rPr sz="1800" spc="-34" dirty="0" err="1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사무실</a:t>
              </a:r>
              <a:r>
                <a:rPr sz="1800" spc="-36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  </a:t>
              </a:r>
              <a:r>
                <a:rPr sz="1800" spc="-36" dirty="0" smtClean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  </a:t>
              </a:r>
              <a:r>
                <a:rPr sz="1800" spc="-74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02</a:t>
              </a:r>
              <a:r>
                <a:rPr sz="1800" spc="16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)5</a:t>
              </a:r>
              <a:r>
                <a:rPr sz="1800" spc="-36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04-6550 </a:t>
              </a:r>
              <a:r>
                <a:rPr sz="1800" spc="-36" dirty="0" smtClean="0">
                  <a:solidFill>
                    <a:srgbClr val="0433FF"/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 </a:t>
              </a:r>
              <a:r>
                <a:rPr sz="1700" dirty="0">
                  <a:solidFill>
                    <a:schemeClr val="accent1">
                      <a:lumMod val="75000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http://www.gchp.co.kr</a:t>
              </a:r>
              <a:endParaRPr sz="1700" dirty="0">
                <a:solidFill>
                  <a:schemeClr val="accent1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endParaRPr>
            </a:p>
          </p:txBody>
        </p:sp>
        <p:sp>
          <p:nvSpPr>
            <p:cNvPr id="160" name="2020년 4월 23일 - 6월 4일 (매주 목요일 오후1시~ 5시)"/>
            <p:cNvSpPr txBox="1"/>
            <p:nvPr/>
          </p:nvSpPr>
          <p:spPr>
            <a:xfrm>
              <a:off x="8338498" y="3744763"/>
              <a:ext cx="5344478" cy="57528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71439" tIns="71439" rIns="71439" bIns="71439" anchor="ctr">
              <a:spAutoFit/>
            </a:bodyPr>
            <a:lstStyle/>
            <a:p>
              <a:pPr algn="l">
                <a:defRPr sz="1500"/>
              </a:pPr>
              <a:r>
                <a:rPr lang="en-US" sz="2000" spc="-25" dirty="0" smtClean="0">
                  <a:solidFill>
                    <a:schemeClr val="accent5">
                      <a:hueOff val="-82419"/>
                      <a:satOff val="-9513"/>
                      <a:lumOff val="-16343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2021</a:t>
              </a:r>
              <a:r>
                <a:rPr lang="ko-KR" altLang="en-US" sz="1800" spc="-25" dirty="0" smtClean="0">
                  <a:solidFill>
                    <a:srgbClr val="002060"/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년</a:t>
              </a:r>
              <a:r>
                <a:rPr lang="ko-KR" altLang="en-US" sz="2000" spc="-25" dirty="0" smtClean="0">
                  <a:solidFill>
                    <a:schemeClr val="accent5">
                      <a:hueOff val="-82419"/>
                      <a:satOff val="-9513"/>
                      <a:lumOff val="-16343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 </a:t>
              </a:r>
              <a:r>
                <a:rPr sz="2801" spc="-25" dirty="0" smtClean="0">
                  <a:solidFill>
                    <a:schemeClr val="accent5">
                      <a:hueOff val="-82419"/>
                      <a:satOff val="-9513"/>
                      <a:lumOff val="-16343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4</a:t>
              </a:r>
              <a:r>
                <a:rPr sz="1800" spc="-16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월 </a:t>
              </a:r>
              <a:r>
                <a:rPr lang="en-US" sz="2801" spc="-25" dirty="0" smtClean="0">
                  <a:solidFill>
                    <a:schemeClr val="accent5">
                      <a:hueOff val="-82419"/>
                      <a:satOff val="-9513"/>
                      <a:lumOff val="-16343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1</a:t>
              </a:r>
              <a:r>
                <a:rPr lang="en-US" sz="2801" spc="-25" dirty="0" smtClean="0">
                  <a:solidFill>
                    <a:schemeClr val="accent5">
                      <a:hueOff val="-82419"/>
                      <a:satOff val="-9513"/>
                      <a:lumOff val="-16343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5</a:t>
              </a:r>
              <a:r>
                <a:rPr sz="1800" spc="-16" dirty="0" smtClean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일 </a:t>
              </a:r>
              <a:r>
                <a:rPr sz="1800" spc="-16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- </a:t>
              </a:r>
              <a:r>
                <a:rPr sz="2801" spc="-25" dirty="0">
                  <a:solidFill>
                    <a:schemeClr val="accent5">
                      <a:hueOff val="-82419"/>
                      <a:satOff val="-9513"/>
                      <a:lumOff val="-16343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6</a:t>
              </a:r>
              <a:r>
                <a:rPr sz="1800" spc="-16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월</a:t>
              </a:r>
              <a:r>
                <a:rPr sz="1800" spc="-18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 </a:t>
              </a:r>
              <a:r>
                <a:rPr lang="en-US" sz="2801" spc="-25" dirty="0" smtClean="0">
                  <a:solidFill>
                    <a:schemeClr val="accent5">
                      <a:hueOff val="-82419"/>
                      <a:satOff val="-9513"/>
                      <a:lumOff val="-16343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10</a:t>
              </a:r>
              <a:r>
                <a:rPr sz="1800" spc="-16" dirty="0" smtClean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일</a:t>
              </a:r>
              <a:r>
                <a:rPr lang="en-US" sz="1800" spc="-16" dirty="0" smtClean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,</a:t>
              </a:r>
              <a:r>
                <a:rPr sz="1800" dirty="0" smtClean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 오후</a:t>
              </a:r>
              <a:r>
                <a:rPr sz="2400" spc="-25" dirty="0">
                  <a:solidFill>
                    <a:schemeClr val="accent5">
                      <a:hueOff val="-82419"/>
                      <a:satOff val="-9513"/>
                      <a:lumOff val="-16343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1</a:t>
              </a:r>
              <a:r>
                <a:rPr sz="1800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시~ </a:t>
              </a:r>
              <a:r>
                <a:rPr sz="2400" spc="-25" dirty="0">
                  <a:solidFill>
                    <a:schemeClr val="accent5">
                      <a:hueOff val="-82419"/>
                      <a:satOff val="-9513"/>
                      <a:lumOff val="-16343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5</a:t>
              </a:r>
              <a:r>
                <a:rPr sz="1800" dirty="0" smtClean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시</a:t>
              </a:r>
              <a:r>
                <a:rPr lang="en-US" sz="1800" dirty="0" smtClean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 </a:t>
              </a:r>
              <a:endParaRPr sz="1800" dirty="0">
                <a:latin typeface="나눔바른고딕 Light" panose="020B0603020101020101" pitchFamily="50" charset="-127"/>
                <a:ea typeface="나눔바른고딕 Light" panose="020B0603020101020101" pitchFamily="50" charset="-127"/>
              </a:endParaRPr>
            </a:p>
          </p:txBody>
        </p:sp>
        <p:sp>
          <p:nvSpPr>
            <p:cNvPr id="161" name="과천회관3층 / (구)과천문화원 건물(문원중학교 후문 뒤)"/>
            <p:cNvSpPr txBox="1"/>
            <p:nvPr/>
          </p:nvSpPr>
          <p:spPr>
            <a:xfrm>
              <a:off x="8231750" y="4166503"/>
              <a:ext cx="6734628" cy="54643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71439" tIns="71439" rIns="71439" bIns="71439" anchor="ctr">
              <a:spAutoFit/>
            </a:bodyPr>
            <a:lstStyle/>
            <a:p>
              <a:pPr marR="543583" algn="just" defTabSz="508025">
                <a:lnSpc>
                  <a:spcPct val="150000"/>
                </a:lnSpc>
                <a:defRPr sz="1500">
                  <a:latin typeface="Helvetica"/>
                  <a:ea typeface="Helvetica"/>
                  <a:cs typeface="Helvetica"/>
                  <a:sym typeface="Helvetica"/>
                </a:defRPr>
              </a:pPr>
              <a:r>
                <a:rPr lang="en-US" sz="2000" dirty="0" smtClean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 </a:t>
              </a:r>
              <a:r>
                <a:rPr sz="1800" dirty="0" smtClean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과천회관</a:t>
              </a:r>
              <a:r>
                <a:rPr sz="2000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3</a:t>
              </a:r>
              <a:r>
                <a:rPr sz="1800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층 / </a:t>
              </a:r>
              <a:r>
                <a:rPr sz="1700" dirty="0">
                  <a:solidFill>
                    <a:schemeClr val="accent1">
                      <a:lumMod val="75000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(구</a:t>
              </a:r>
              <a:r>
                <a:rPr sz="1700" dirty="0" smtClean="0">
                  <a:solidFill>
                    <a:schemeClr val="accent1">
                      <a:lumMod val="75000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)</a:t>
              </a:r>
              <a:r>
                <a:rPr sz="1700" dirty="0" err="1" smtClean="0">
                  <a:solidFill>
                    <a:schemeClr val="accent1">
                      <a:lumMod val="75000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문화원</a:t>
              </a:r>
              <a:r>
                <a:rPr sz="1700" dirty="0" smtClean="0">
                  <a:solidFill>
                    <a:schemeClr val="accent1">
                      <a:lumMod val="75000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 </a:t>
              </a:r>
              <a:r>
                <a:rPr sz="1700" dirty="0" err="1">
                  <a:solidFill>
                    <a:schemeClr val="accent1">
                      <a:lumMod val="75000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건물</a:t>
              </a:r>
              <a:r>
                <a:rPr sz="1700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(</a:t>
              </a:r>
              <a:r>
                <a:rPr sz="1700" dirty="0" err="1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문원중학교</a:t>
              </a:r>
              <a:r>
                <a:rPr sz="1700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 </a:t>
              </a:r>
              <a:r>
                <a:rPr sz="1700" dirty="0" err="1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후문</a:t>
              </a:r>
              <a:r>
                <a:rPr sz="1700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 뒤</a:t>
              </a:r>
              <a:r>
                <a:rPr sz="1700" dirty="0" smtClean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)</a:t>
              </a:r>
              <a:endParaRPr sz="1800" dirty="0">
                <a:latin typeface="나눔바른고딕 Light" panose="020B0603020101020101" pitchFamily="50" charset="-127"/>
                <a:ea typeface="나눔바른고딕 Light" panose="020B0603020101020101" pitchFamily="50" charset="-127"/>
              </a:endParaRPr>
            </a:p>
          </p:txBody>
        </p:sp>
        <p:sp>
          <p:nvSpPr>
            <p:cNvPr id="162" name="55,000원 (4월 23일까지 등록 : 50,000원)"/>
            <p:cNvSpPr txBox="1"/>
            <p:nvPr/>
          </p:nvSpPr>
          <p:spPr>
            <a:xfrm>
              <a:off x="8355239" y="4653807"/>
              <a:ext cx="4560547" cy="42127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71439" tIns="71439" rIns="71439" bIns="71439" anchor="ctr">
              <a:spAutoFit/>
            </a:bodyPr>
            <a:lstStyle/>
            <a:p>
              <a:pPr algn="l">
                <a:defRPr sz="1500"/>
              </a:pPr>
              <a:r>
                <a:rPr sz="1800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55,000원 (4월 </a:t>
              </a:r>
              <a:r>
                <a:rPr lang="en-US" sz="1800" dirty="0" smtClean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14</a:t>
              </a:r>
              <a:r>
                <a:rPr sz="1800" dirty="0" smtClean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일까지 </a:t>
              </a:r>
              <a:r>
                <a:rPr sz="1800" dirty="0" err="1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등록</a:t>
              </a:r>
              <a:r>
                <a:rPr sz="1800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 : </a:t>
              </a:r>
              <a:r>
                <a:rPr sz="1800" dirty="0">
                  <a:solidFill>
                    <a:schemeClr val="accent1">
                      <a:lumMod val="75000"/>
                    </a:schemeClr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50,000원</a:t>
              </a:r>
              <a:r>
                <a:rPr sz="1800" dirty="0">
                  <a:latin typeface="나눔바른고딕 Light" panose="020B0603020101020101" pitchFamily="50" charset="-127"/>
                  <a:ea typeface="나눔바른고딕 Light" panose="020B0603020101020101" pitchFamily="50" charset="-127"/>
                </a:rPr>
                <a:t>) </a:t>
              </a:r>
            </a:p>
          </p:txBody>
        </p:sp>
        <p:sp>
          <p:nvSpPr>
            <p:cNvPr id="163" name="이론교육"/>
            <p:cNvSpPr txBox="1"/>
            <p:nvPr/>
          </p:nvSpPr>
          <p:spPr>
            <a:xfrm>
              <a:off x="6314320" y="5610310"/>
              <a:ext cx="965011" cy="39017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71439" tIns="71439" rIns="71439" bIns="71439" anchor="ctr">
              <a:spAutoFit/>
            </a:bodyPr>
            <a:lstStyle>
              <a:lvl1pPr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rPr sz="1598" dirty="0" err="1"/>
                <a:t>이론교육</a:t>
              </a:r>
              <a:endParaRPr sz="1598" dirty="0"/>
            </a:p>
          </p:txBody>
        </p:sp>
        <p:sp>
          <p:nvSpPr>
            <p:cNvPr id="164" name="26시간"/>
            <p:cNvSpPr txBox="1"/>
            <p:nvPr/>
          </p:nvSpPr>
          <p:spPr>
            <a:xfrm>
              <a:off x="7595570" y="5605048"/>
              <a:ext cx="782268" cy="39017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71439" tIns="71439" rIns="71439" bIns="71439" anchor="ctr">
              <a:spAutoFit/>
            </a:bodyPr>
            <a:lstStyle>
              <a:lvl1pPr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rPr sz="1598" dirty="0">
                  <a:solidFill>
                    <a:schemeClr val="tx1"/>
                  </a:solidFill>
                </a:rPr>
                <a:t>26시간</a:t>
              </a:r>
            </a:p>
          </p:txBody>
        </p:sp>
        <p:sp>
          <p:nvSpPr>
            <p:cNvPr id="165" name="매주(목) 오후1시 - 5시  (교육장소: 과천회관 3층(구, 문화원 건물))"/>
            <p:cNvSpPr txBox="1"/>
            <p:nvPr/>
          </p:nvSpPr>
          <p:spPr>
            <a:xfrm>
              <a:off x="8604936" y="5611237"/>
              <a:ext cx="4049188" cy="39017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71439" tIns="71439" rIns="71439" bIns="71439" anchor="ctr">
              <a:spAutoFit/>
            </a:bodyPr>
            <a:lstStyle/>
            <a:p>
              <a:pPr algn="l">
                <a:defRPr sz="1500"/>
              </a:pPr>
              <a:r>
                <a:rPr sz="1598" spc="-100" dirty="0"/>
                <a:t> </a:t>
              </a:r>
              <a:r>
                <a:rPr lang="en-US" sz="1598" spc="-100" dirty="0" smtClean="0"/>
                <a:t>4</a:t>
              </a:r>
              <a:r>
                <a:rPr lang="ko-KR" altLang="en-US" sz="1598" spc="-100" dirty="0" smtClean="0"/>
                <a:t>월 </a:t>
              </a:r>
              <a:r>
                <a:rPr lang="en-US" altLang="ko-KR" sz="1598" spc="-100" dirty="0" smtClean="0"/>
                <a:t>15</a:t>
              </a:r>
              <a:r>
                <a:rPr lang="ko-KR" altLang="en-US" sz="1598" spc="-100" dirty="0" smtClean="0"/>
                <a:t>일 </a:t>
              </a:r>
              <a:r>
                <a:rPr lang="en-US" altLang="ko-KR" sz="1598" spc="-100" dirty="0" smtClean="0"/>
                <a:t>– 5</a:t>
              </a:r>
              <a:r>
                <a:rPr lang="ko-KR" altLang="en-US" sz="1598" spc="-100" dirty="0" smtClean="0"/>
                <a:t>월 </a:t>
              </a:r>
              <a:r>
                <a:rPr lang="en-US" altLang="ko-KR" sz="1598" spc="-100" dirty="0" smtClean="0"/>
                <a:t>27</a:t>
              </a:r>
              <a:r>
                <a:rPr lang="ko-KR" altLang="en-US" sz="1598" spc="-100" dirty="0" smtClean="0"/>
                <a:t>일  </a:t>
              </a:r>
              <a:r>
                <a:rPr sz="1598" spc="-100" dirty="0" err="1" smtClean="0"/>
                <a:t>매주</a:t>
              </a:r>
              <a:r>
                <a:rPr sz="1598" spc="-100" dirty="0"/>
                <a:t>(목) 오후1시</a:t>
              </a:r>
              <a:r>
                <a:rPr lang="en-US" altLang="ko-KR" sz="1598" spc="-100" dirty="0"/>
                <a:t>~</a:t>
              </a:r>
              <a:r>
                <a:rPr sz="1598" spc="-100" dirty="0"/>
                <a:t>5시 </a:t>
              </a:r>
              <a:r>
                <a:rPr sz="1598" spc="-100" dirty="0" smtClean="0"/>
                <a:t> </a:t>
              </a:r>
              <a:endParaRPr sz="1598" spc="-100" dirty="0"/>
            </a:p>
          </p:txBody>
        </p:sp>
        <p:sp>
          <p:nvSpPr>
            <p:cNvPr id="166" name="심화교육"/>
            <p:cNvSpPr txBox="1"/>
            <p:nvPr/>
          </p:nvSpPr>
          <p:spPr>
            <a:xfrm>
              <a:off x="6261994" y="10523428"/>
              <a:ext cx="913715" cy="3749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71439" tIns="71439" rIns="71439" bIns="71439" anchor="ctr">
              <a:spAutoFit/>
            </a:bodyPr>
            <a:lstStyle>
              <a:lvl1pPr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rPr sz="1499" dirty="0" err="1"/>
                <a:t>심화교육</a:t>
              </a:r>
              <a:endParaRPr sz="1499" dirty="0"/>
            </a:p>
          </p:txBody>
        </p:sp>
        <p:sp>
          <p:nvSpPr>
            <p:cNvPr id="168" name="6월 11일(13:00-17:00)"/>
            <p:cNvSpPr txBox="1"/>
            <p:nvPr/>
          </p:nvSpPr>
          <p:spPr>
            <a:xfrm>
              <a:off x="7506037" y="10825102"/>
              <a:ext cx="2242566" cy="3749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71439" tIns="71439" rIns="71439" bIns="71439" anchor="ctr">
              <a:spAutoFit/>
            </a:bodyPr>
            <a:lstStyle>
              <a:lvl1pPr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rPr sz="1499" dirty="0"/>
                <a:t>6월 </a:t>
              </a:r>
              <a:r>
                <a:rPr sz="1499" dirty="0" smtClean="0"/>
                <a:t>1</a:t>
              </a:r>
              <a:r>
                <a:rPr lang="en-US" sz="1499" dirty="0" smtClean="0"/>
                <a:t>0</a:t>
              </a:r>
              <a:r>
                <a:rPr sz="1499" dirty="0" smtClean="0"/>
                <a:t>일</a:t>
              </a:r>
              <a:r>
                <a:rPr sz="1499" dirty="0"/>
                <a:t>(</a:t>
              </a:r>
              <a:r>
                <a:rPr sz="1499" dirty="0" smtClean="0"/>
                <a:t>1</a:t>
              </a:r>
              <a:r>
                <a:rPr lang="en-US" sz="1499" dirty="0" smtClean="0"/>
                <a:t>0</a:t>
              </a:r>
              <a:r>
                <a:rPr sz="1499" dirty="0" smtClean="0"/>
                <a:t>:00-1</a:t>
              </a:r>
              <a:r>
                <a:rPr lang="en-US" sz="1499" dirty="0" smtClean="0"/>
                <a:t>6</a:t>
              </a:r>
              <a:r>
                <a:rPr sz="1499" dirty="0" smtClean="0"/>
                <a:t>:00</a:t>
              </a:r>
              <a:r>
                <a:rPr sz="1499" dirty="0"/>
                <a:t>)</a:t>
              </a:r>
            </a:p>
          </p:txBody>
        </p:sp>
        <p:sp>
          <p:nvSpPr>
            <p:cNvPr id="169" name="노인·환자간호 실습 (4시간)"/>
            <p:cNvSpPr txBox="1"/>
            <p:nvPr/>
          </p:nvSpPr>
          <p:spPr>
            <a:xfrm>
              <a:off x="9724496" y="10499851"/>
              <a:ext cx="2865850" cy="3749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71439" tIns="71439" rIns="71439" bIns="71439" anchor="ctr">
              <a:spAutoFit/>
            </a:bodyPr>
            <a:lstStyle>
              <a:lvl1pPr>
                <a:defRPr sz="1500">
                  <a:solidFill>
                    <a:srgbClr val="FFFFFF"/>
                  </a:solidFill>
                </a:defRPr>
              </a:lvl1pPr>
            </a:lstStyle>
            <a:p>
              <a:r>
                <a:rPr sz="1499" spc="-82" dirty="0" err="1" smtClean="0">
                  <a:solidFill>
                    <a:schemeClr val="tx1"/>
                  </a:solidFill>
                </a:rPr>
                <a:t>노인</a:t>
              </a:r>
              <a:r>
                <a:rPr lang="ko-KR" altLang="en-US" sz="1499" spc="-82" dirty="0" smtClean="0">
                  <a:solidFill>
                    <a:schemeClr val="tx1"/>
                  </a:solidFill>
                </a:rPr>
                <a:t>간호</a:t>
              </a:r>
              <a:r>
                <a:rPr sz="1499" spc="-82" dirty="0" smtClean="0">
                  <a:solidFill>
                    <a:schemeClr val="tx1"/>
                  </a:solidFill>
                </a:rPr>
                <a:t>·</a:t>
              </a:r>
              <a:r>
                <a:rPr sz="1499" spc="-82" dirty="0" err="1">
                  <a:solidFill>
                    <a:schemeClr val="tx1"/>
                  </a:solidFill>
                </a:rPr>
                <a:t>환자간호</a:t>
              </a:r>
              <a:r>
                <a:rPr sz="1499" spc="-82" dirty="0">
                  <a:solidFill>
                    <a:schemeClr val="tx1"/>
                  </a:solidFill>
                </a:rPr>
                <a:t> </a:t>
              </a:r>
              <a:r>
                <a:rPr sz="1499" spc="-82" dirty="0" err="1">
                  <a:solidFill>
                    <a:schemeClr val="tx1"/>
                  </a:solidFill>
                </a:rPr>
                <a:t>실습</a:t>
              </a:r>
              <a:r>
                <a:rPr sz="1499" spc="-82" dirty="0">
                  <a:solidFill>
                    <a:schemeClr val="tx1"/>
                  </a:solidFill>
                </a:rPr>
                <a:t> </a:t>
              </a:r>
              <a:r>
                <a:rPr sz="1499" spc="-82" dirty="0" smtClean="0">
                  <a:solidFill>
                    <a:schemeClr val="tx1"/>
                  </a:solidFill>
                </a:rPr>
                <a:t>(</a:t>
              </a:r>
              <a:r>
                <a:rPr lang="en-US" sz="1499" spc="-82" dirty="0" smtClean="0">
                  <a:solidFill>
                    <a:schemeClr val="tx1"/>
                  </a:solidFill>
                </a:rPr>
                <a:t>6</a:t>
              </a:r>
              <a:r>
                <a:rPr sz="1499" spc="-82" dirty="0" smtClean="0">
                  <a:solidFill>
                    <a:schemeClr val="tx1"/>
                  </a:solidFill>
                </a:rPr>
                <a:t>시간</a:t>
              </a:r>
              <a:r>
                <a:rPr sz="1499" spc="-82" dirty="0">
                  <a:solidFill>
                    <a:schemeClr val="tx1"/>
                  </a:solidFill>
                </a:rPr>
                <a:t>)</a:t>
              </a:r>
            </a:p>
          </p:txBody>
        </p:sp>
        <p:sp>
          <p:nvSpPr>
            <p:cNvPr id="170" name="경기적십자사 위탁교육"/>
            <p:cNvSpPr txBox="1"/>
            <p:nvPr/>
          </p:nvSpPr>
          <p:spPr>
            <a:xfrm>
              <a:off x="12552405" y="10524359"/>
              <a:ext cx="1750482" cy="3749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71439" tIns="71439" rIns="71439" bIns="71439" anchor="ctr">
              <a:spAutoFit/>
            </a:bodyPr>
            <a:lstStyle>
              <a:lvl1pPr>
                <a:defRPr sz="1500"/>
              </a:lvl1pPr>
            </a:lstStyle>
            <a:p>
              <a:r>
                <a:rPr sz="1499" dirty="0" err="1" smtClean="0"/>
                <a:t>적십자사</a:t>
              </a:r>
              <a:r>
                <a:rPr sz="1499" dirty="0" smtClean="0"/>
                <a:t> </a:t>
              </a:r>
              <a:r>
                <a:rPr sz="1499" dirty="0" err="1"/>
                <a:t>위탁교육</a:t>
              </a:r>
              <a:endParaRPr sz="1499" dirty="0"/>
            </a:p>
          </p:txBody>
        </p:sp>
        <p:sp>
          <p:nvSpPr>
            <p:cNvPr id="171" name="6월 18일(10:00-16:00)"/>
            <p:cNvSpPr txBox="1"/>
            <p:nvPr/>
          </p:nvSpPr>
          <p:spPr>
            <a:xfrm>
              <a:off x="7143179" y="10508120"/>
              <a:ext cx="2331047" cy="3749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71439" tIns="71439" rIns="71439" bIns="71439" anchor="ctr">
              <a:spAutoFit/>
            </a:bodyPr>
            <a:lstStyle>
              <a:lvl1pPr>
                <a:defRPr sz="1600">
                  <a:solidFill>
                    <a:srgbClr val="FFFFFF"/>
                  </a:solidFill>
                </a:defRPr>
              </a:lvl1pPr>
            </a:lstStyle>
            <a:p>
              <a:endParaRPr lang="en-US" sz="1499" dirty="0" smtClean="0"/>
            </a:p>
          </p:txBody>
        </p:sp>
        <p:sp>
          <p:nvSpPr>
            <p:cNvPr id="172" name="죽음에 대한 이해와 돌봄(6시간)"/>
            <p:cNvSpPr txBox="1"/>
            <p:nvPr/>
          </p:nvSpPr>
          <p:spPr>
            <a:xfrm>
              <a:off x="9849679" y="10866969"/>
              <a:ext cx="2736357" cy="3749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71439" tIns="71439" rIns="71439" bIns="71439" anchor="ctr">
              <a:spAutoFit/>
            </a:bodyPr>
            <a:lstStyle>
              <a:lvl1pPr>
                <a:defRPr sz="1500">
                  <a:solidFill>
                    <a:srgbClr val="FFFFFF"/>
                  </a:solidFill>
                </a:defRPr>
              </a:lvl1pPr>
            </a:lstStyle>
            <a:p>
              <a:r>
                <a:rPr sz="1499" spc="-82" dirty="0" err="1">
                  <a:solidFill>
                    <a:schemeClr val="tx1"/>
                  </a:solidFill>
                </a:rPr>
                <a:t>죽음에</a:t>
              </a:r>
              <a:r>
                <a:rPr sz="1499" spc="-82" dirty="0">
                  <a:solidFill>
                    <a:schemeClr val="tx1"/>
                  </a:solidFill>
                </a:rPr>
                <a:t> </a:t>
              </a:r>
              <a:r>
                <a:rPr sz="1499" spc="-82" dirty="0" err="1">
                  <a:solidFill>
                    <a:schemeClr val="tx1"/>
                  </a:solidFill>
                </a:rPr>
                <a:t>대한</a:t>
              </a:r>
              <a:r>
                <a:rPr sz="1499" spc="-82" dirty="0">
                  <a:solidFill>
                    <a:schemeClr val="tx1"/>
                  </a:solidFill>
                </a:rPr>
                <a:t> </a:t>
              </a:r>
              <a:r>
                <a:rPr sz="1499" spc="-82" dirty="0" err="1">
                  <a:solidFill>
                    <a:schemeClr val="tx1"/>
                  </a:solidFill>
                </a:rPr>
                <a:t>이해와</a:t>
              </a:r>
              <a:r>
                <a:rPr sz="1499" spc="-82" dirty="0">
                  <a:solidFill>
                    <a:schemeClr val="tx1"/>
                  </a:solidFill>
                </a:rPr>
                <a:t> </a:t>
              </a:r>
              <a:r>
                <a:rPr sz="1499" spc="-82" dirty="0" err="1">
                  <a:solidFill>
                    <a:schemeClr val="tx1"/>
                  </a:solidFill>
                </a:rPr>
                <a:t>돌봄</a:t>
              </a:r>
              <a:r>
                <a:rPr sz="1499" spc="-82" dirty="0">
                  <a:solidFill>
                    <a:schemeClr val="tx1"/>
                  </a:solidFill>
                </a:rPr>
                <a:t>(6</a:t>
              </a:r>
              <a:r>
                <a:rPr sz="1499" spc="-82" dirty="0" smtClean="0">
                  <a:solidFill>
                    <a:schemeClr val="tx1"/>
                  </a:solidFill>
                </a:rPr>
                <a:t>시</a:t>
              </a:r>
              <a:r>
                <a:rPr lang="ko-KR" altLang="en-US" sz="1499" spc="-82" dirty="0" smtClean="0">
                  <a:solidFill>
                    <a:schemeClr val="tx1"/>
                  </a:solidFill>
                </a:rPr>
                <a:t>간</a:t>
              </a:r>
              <a:r>
                <a:rPr sz="1499" spc="-82" dirty="0" smtClean="0">
                  <a:solidFill>
                    <a:schemeClr val="tx1"/>
                  </a:solidFill>
                </a:rPr>
                <a:t>)</a:t>
              </a:r>
              <a:endParaRPr sz="1499" spc="-82" dirty="0">
                <a:solidFill>
                  <a:schemeClr val="tx1"/>
                </a:solidFill>
              </a:endParaRPr>
            </a:p>
          </p:txBody>
        </p:sp>
        <p:sp>
          <p:nvSpPr>
            <p:cNvPr id="175" name="호스피스병동 견학"/>
            <p:cNvSpPr txBox="1"/>
            <p:nvPr/>
          </p:nvSpPr>
          <p:spPr>
            <a:xfrm>
              <a:off x="12577840" y="10895057"/>
              <a:ext cx="1736055" cy="3749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71439" tIns="71439" rIns="71439" bIns="71439" anchor="ctr">
              <a:spAutoFit/>
            </a:bodyPr>
            <a:lstStyle>
              <a:lvl1pPr>
                <a:defRPr sz="1500"/>
              </a:lvl1pPr>
            </a:lstStyle>
            <a:p>
              <a:r>
                <a:rPr sz="1499" dirty="0" err="1"/>
                <a:t>호스피스병동</a:t>
              </a:r>
              <a:r>
                <a:rPr sz="1499" dirty="0"/>
                <a:t> </a:t>
              </a:r>
              <a:r>
                <a:rPr sz="1499" dirty="0" err="1"/>
                <a:t>견학</a:t>
              </a:r>
              <a:endParaRPr sz="1499" dirty="0"/>
            </a:p>
          </p:txBody>
        </p:sp>
        <p:sp>
          <p:nvSpPr>
            <p:cNvPr id="176" name="자원봉사자 교육 후 봉사자에게 주어지는 혜택 (Incentive)…"/>
            <p:cNvSpPr txBox="1"/>
            <p:nvPr/>
          </p:nvSpPr>
          <p:spPr>
            <a:xfrm>
              <a:off x="6349204" y="11709759"/>
              <a:ext cx="3962400" cy="1130053"/>
            </a:xfrm>
            <a:prstGeom prst="rect">
              <a:avLst/>
            </a:prstGeom>
            <a:solidFill>
              <a:srgbClr val="FFFFFF"/>
            </a:solidFill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defTabSz="355616">
                <a:lnSpc>
                  <a:spcPct val="110000"/>
                </a:lnSpc>
                <a:spcAft>
                  <a:spcPts val="601"/>
                </a:spcAft>
                <a:defRPr sz="1300" spc="-52">
                  <a:solidFill>
                    <a:srgbClr val="0433FF"/>
                  </a:solidFill>
                </a:defRPr>
              </a:pPr>
              <a:r>
                <a:rPr sz="1402" spc="-100" dirty="0" err="1">
                  <a:latin typeface="아리따-돋움(TTF)-Medium" panose="02020603020101020101" pitchFamily="18" charset="-127"/>
                  <a:ea typeface="아리따-돋움(TTF)-Medium" panose="02020603020101020101" pitchFamily="18" charset="-127"/>
                  <a:cs typeface="Apple SD 산돌고딕 Neo 볼드체"/>
                  <a:sym typeface="Apple SD 산돌고딕 Neo 볼드체"/>
                </a:rPr>
                <a:t>자원봉사자</a:t>
              </a:r>
              <a:r>
                <a:rPr sz="1402" spc="-1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402" spc="-100" dirty="0" err="1">
                  <a:latin typeface="아리따-돋움(TTF)-Medium" panose="02020603020101020101" pitchFamily="18" charset="-127"/>
                  <a:ea typeface="아리따-돋움(TTF)-Medium" panose="02020603020101020101" pitchFamily="18" charset="-127"/>
                  <a:cs typeface="Apple SD 산돌고딕 Neo 볼드체"/>
                  <a:sym typeface="Apple SD 산돌고딕 Neo 볼드체"/>
                </a:rPr>
                <a:t>교육</a:t>
              </a:r>
              <a:r>
                <a:rPr sz="1402" spc="-1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402" spc="-1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  <a:cs typeface="Apple SD 산돌고딕 Neo 볼드체"/>
                  <a:sym typeface="Apple SD 산돌고딕 Neo 볼드체"/>
                </a:rPr>
                <a:t>후</a:t>
              </a:r>
              <a:r>
                <a:rPr sz="1402" spc="-1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402" spc="-100" dirty="0" err="1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  <a:cs typeface="Apple SD 산돌고딕 Neo 볼드체"/>
                  <a:sym typeface="Apple SD 산돌고딕 Neo 볼드체"/>
                </a:rPr>
                <a:t>주어지는</a:t>
              </a:r>
              <a:r>
                <a:rPr sz="1402" spc="-1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402" spc="-100" dirty="0" err="1">
                  <a:latin typeface="아리따-돋움(TTF)-Medium" panose="02020603020101020101" pitchFamily="18" charset="-127"/>
                  <a:ea typeface="아리따-돋움(TTF)-Medium" panose="02020603020101020101" pitchFamily="18" charset="-127"/>
                  <a:cs typeface="Apple SD 산돌고딕 Neo 볼드체"/>
                  <a:sym typeface="Apple SD 산돌고딕 Neo 볼드체"/>
                </a:rPr>
                <a:t>혜택</a:t>
              </a:r>
              <a:r>
                <a:rPr lang="en-US" altLang="ko-KR" sz="1402" spc="-1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  <a:cs typeface="Apple SD 산돌고딕 Neo 볼드체"/>
                  <a:sym typeface="Apple SD 산돌고딕 Neo 볼드체"/>
                </a:rPr>
                <a:t> </a:t>
              </a:r>
              <a:r>
                <a:rPr sz="1402" spc="-1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(Incentive)</a:t>
              </a:r>
            </a:p>
            <a:p>
              <a:pPr algn="just" defTabSz="355616">
                <a:defRPr sz="1100" b="0" spc="-44"/>
              </a:pPr>
              <a:r>
                <a:rPr lang="en-US"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    </a:t>
              </a:r>
              <a:r>
                <a:rPr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1</a:t>
              </a:r>
              <a:r>
                <a:rPr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.</a:t>
              </a:r>
              <a:r>
                <a:rPr lang="en-US" altLang="ko-KR"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호스피스</a:t>
              </a:r>
              <a:r>
                <a:rPr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간병인</a:t>
              </a:r>
              <a:r>
                <a:rPr lang="en-US"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자격증을</a:t>
              </a:r>
              <a:r>
                <a:rPr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lang="en-US"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수여합니다</a:t>
              </a:r>
              <a:r>
                <a:rPr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.</a:t>
              </a:r>
            </a:p>
            <a:p>
              <a:pPr algn="just" defTabSz="355616">
                <a:lnSpc>
                  <a:spcPct val="150000"/>
                </a:lnSpc>
                <a:defRPr sz="1100" b="0" spc="-44"/>
              </a:pPr>
              <a:r>
                <a:rPr lang="en-US"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    </a:t>
              </a:r>
              <a:r>
                <a:rPr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2</a:t>
              </a:r>
              <a:r>
                <a:rPr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.</a:t>
              </a:r>
              <a:r>
                <a:rPr lang="en-US" altLang="ko-KR"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과천시와</a:t>
              </a:r>
              <a:r>
                <a:rPr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경기도</a:t>
              </a:r>
              <a:r>
                <a:rPr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lang="en-US"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자원봉사</a:t>
              </a:r>
              <a:r>
                <a:rPr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자 </a:t>
              </a:r>
              <a:r>
                <a:rPr lang="en-US"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인증서</a:t>
              </a:r>
              <a:r>
                <a:rPr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lang="en-US"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수여</a:t>
              </a:r>
              <a:r>
                <a:rPr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lang="en-US"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endParaRPr sz="1200" dirty="0">
                <a:latin typeface="아리따-돋움(TTF)-Medium" panose="02020603020101020101" pitchFamily="18" charset="-127"/>
                <a:ea typeface="아리따-돋움(TTF)-Medium" panose="02020603020101020101" pitchFamily="18" charset="-127"/>
              </a:endParaRPr>
            </a:p>
            <a:p>
              <a:pPr algn="just" defTabSz="355616">
                <a:defRPr sz="1100" b="0" spc="-44"/>
              </a:pPr>
              <a:r>
                <a:rPr lang="en-US"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    </a:t>
              </a:r>
              <a:r>
                <a:rPr sz="1200" dirty="0" smtClean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3</a:t>
              </a:r>
              <a:r>
                <a:rPr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.</a:t>
              </a:r>
              <a:r>
                <a:rPr lang="en-US" altLang="ko-KR"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회원</a:t>
              </a:r>
              <a:r>
                <a:rPr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가족에게는</a:t>
              </a:r>
              <a:r>
                <a:rPr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필요시</a:t>
              </a:r>
              <a:r>
                <a:rPr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호스피스</a:t>
              </a:r>
              <a:r>
                <a:rPr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혜택</a:t>
              </a:r>
              <a:r>
                <a:rPr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r>
                <a:rPr sz="1200" dirty="0" err="1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적용</a:t>
              </a:r>
              <a:r>
                <a:rPr sz="1200" dirty="0">
                  <a:latin typeface="아리따-돋움(TTF)-Medium" panose="02020603020101020101" pitchFamily="18" charset="-127"/>
                  <a:ea typeface="아리따-돋움(TTF)-Medium" panose="02020603020101020101" pitchFamily="18" charset="-127"/>
                </a:rPr>
                <a:t> </a:t>
              </a:r>
              <a:endParaRPr lang="en-US" sz="1200" dirty="0" smtClean="0">
                <a:latin typeface="아리따-돋움(TTF)-Medium" panose="02020603020101020101" pitchFamily="18" charset="-127"/>
                <a:ea typeface="아리따-돋움(TTF)-Medium" panose="02020603020101020101" pitchFamily="18" charset="-127"/>
              </a:endParaRPr>
            </a:p>
            <a:p>
              <a:pPr algn="just" defTabSz="355616">
                <a:defRPr sz="1100" b="0" spc="-44"/>
              </a:pPr>
              <a:endParaRPr sz="1101" dirty="0">
                <a:latin typeface="아리따-돋움(TTF)-Medium" panose="02020603020101020101" pitchFamily="18" charset="-127"/>
                <a:ea typeface="아리따-돋움(TTF)-Medium" panose="02020603020101020101" pitchFamily="18" charset="-127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="" xmlns:a16="http://schemas.microsoft.com/office/drawing/2014/main" id="{69F58BD8-D11F-45E3-93ED-0420C8966BED}"/>
                </a:ext>
              </a:extLst>
            </p:cNvPr>
            <p:cNvSpPr txBox="1"/>
            <p:nvPr/>
          </p:nvSpPr>
          <p:spPr>
            <a:xfrm>
              <a:off x="5878209" y="1016426"/>
              <a:ext cx="3817257" cy="235257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71439" tIns="71439" rIns="71439" bIns="71439" numCol="1" spcCol="38100" rtlCol="0" anchor="ctr">
              <a:spAutoFit/>
            </a:bodyPr>
            <a:lstStyle/>
            <a:p>
              <a:pPr>
                <a:spcAft>
                  <a:spcPts val="299"/>
                </a:spcAft>
              </a:pPr>
              <a:r>
                <a:rPr lang="ko-KR" altLang="en-US" sz="4800" b="0" dirty="0" smtClean="0">
                  <a:solidFill>
                    <a:schemeClr val="bg1"/>
                  </a:solidFill>
                  <a:latin typeface="서울남산체 EB" panose="02020503020101020101" pitchFamily="18" charset="-127"/>
                  <a:ea typeface="서울남산체 EB" panose="02020503020101020101" pitchFamily="18" charset="-127"/>
                </a:rPr>
                <a:t>과천호스피스</a:t>
              </a:r>
              <a:r>
                <a:rPr lang="ko-KR" altLang="en-US" sz="4400" b="0" dirty="0" smtClean="0">
                  <a:solidFill>
                    <a:schemeClr val="bg1"/>
                  </a:solidFill>
                  <a:latin typeface="서울남산체 EB" panose="02020503020101020101" pitchFamily="18" charset="-127"/>
                  <a:ea typeface="서울남산체 EB" panose="02020503020101020101" pitchFamily="18" charset="-127"/>
                </a:rPr>
                <a:t> </a:t>
              </a:r>
              <a:endParaRPr lang="ko-KR" altLang="en-US" sz="4400" b="0" dirty="0">
                <a:solidFill>
                  <a:schemeClr val="bg1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</a:endParaRPr>
            </a:p>
            <a:p>
              <a:pPr algn="dist">
                <a:spcAft>
                  <a:spcPts val="299"/>
                </a:spcAft>
              </a:pPr>
              <a:r>
                <a:rPr lang="ko-KR" altLang="en-US" sz="4400" b="0" spc="210" dirty="0" smtClean="0">
                  <a:solidFill>
                    <a:schemeClr val="bg1"/>
                  </a:solidFill>
                  <a:latin typeface="서울남산체 EB" panose="02020503020101020101" pitchFamily="18" charset="-127"/>
                  <a:ea typeface="서울남산체 EB" panose="02020503020101020101" pitchFamily="18" charset="-127"/>
                </a:rPr>
                <a:t>자원봉사자</a:t>
              </a:r>
              <a:endParaRPr lang="ko-KR" altLang="en-US" sz="4400" b="0" spc="210" dirty="0">
                <a:solidFill>
                  <a:schemeClr val="bg1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</a:endParaRPr>
            </a:p>
            <a:p>
              <a:pPr algn="dist">
                <a:spcAft>
                  <a:spcPts val="299"/>
                </a:spcAft>
              </a:pPr>
              <a:r>
                <a:rPr lang="ko-KR" altLang="en-US" sz="4400" b="0" spc="210" dirty="0">
                  <a:solidFill>
                    <a:schemeClr val="bg1"/>
                  </a:solidFill>
                  <a:latin typeface="서울남산체 EB" panose="02020503020101020101" pitchFamily="18" charset="-127"/>
                  <a:ea typeface="서울남산체 EB" panose="02020503020101020101" pitchFamily="18" charset="-127"/>
                </a:rPr>
                <a:t>교육생모집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339</Words>
  <Application>Microsoft Office PowerPoint</Application>
  <PresentationFormat>사용자 지정</PresentationFormat>
  <Paragraphs>71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White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김정수</dc:creator>
  <cp:lastModifiedBy>윈도우7</cp:lastModifiedBy>
  <cp:revision>22</cp:revision>
  <dcterms:modified xsi:type="dcterms:W3CDTF">2021-03-09T06:02:23Z</dcterms:modified>
</cp:coreProperties>
</file>